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Lst>
  <p:notesMasterIdLst>
    <p:notesMasterId r:id="rId36"/>
  </p:notesMasterIdLst>
  <p:handoutMasterIdLst>
    <p:handoutMasterId r:id="rId37"/>
  </p:handoutMasterIdLst>
  <p:sldIdLst>
    <p:sldId id="256" r:id="rId3"/>
    <p:sldId id="273" r:id="rId4"/>
    <p:sldId id="258" r:id="rId5"/>
    <p:sldId id="271" r:id="rId6"/>
    <p:sldId id="1720" r:id="rId7"/>
    <p:sldId id="1701" r:id="rId8"/>
    <p:sldId id="1726" r:id="rId9"/>
    <p:sldId id="1727" r:id="rId10"/>
    <p:sldId id="1709" r:id="rId11"/>
    <p:sldId id="1702" r:id="rId12"/>
    <p:sldId id="1722" r:id="rId13"/>
    <p:sldId id="1729" r:id="rId14"/>
    <p:sldId id="1718" r:id="rId15"/>
    <p:sldId id="1730" r:id="rId16"/>
    <p:sldId id="1742" r:id="rId17"/>
    <p:sldId id="1724" r:id="rId18"/>
    <p:sldId id="1725" r:id="rId19"/>
    <p:sldId id="1723" r:id="rId20"/>
    <p:sldId id="1731" r:id="rId21"/>
    <p:sldId id="1732" r:id="rId22"/>
    <p:sldId id="1733" r:id="rId23"/>
    <p:sldId id="1734" r:id="rId24"/>
    <p:sldId id="1735" r:id="rId25"/>
    <p:sldId id="1736" r:id="rId26"/>
    <p:sldId id="1740" r:id="rId27"/>
    <p:sldId id="1737" r:id="rId28"/>
    <p:sldId id="1738" r:id="rId29"/>
    <p:sldId id="1706" r:id="rId30"/>
    <p:sldId id="1721" r:id="rId31"/>
    <p:sldId id="1728" r:id="rId32"/>
    <p:sldId id="1739" r:id="rId33"/>
    <p:sldId id="1741" r:id="rId34"/>
    <p:sldId id="261"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1E42"/>
    <a:srgbClr val="EBF6FC"/>
    <a:srgbClr val="36A9AC"/>
    <a:srgbClr val="A80C26"/>
    <a:srgbClr val="2261A6"/>
    <a:srgbClr val="DF2736"/>
    <a:srgbClr val="E6E6E6"/>
    <a:srgbClr val="495ADB"/>
    <a:srgbClr val="544DD7"/>
    <a:srgbClr val="080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2" autoAdjust="0"/>
    <p:restoredTop sz="95748" autoAdjust="0"/>
  </p:normalViewPr>
  <p:slideViewPr>
    <p:cSldViewPr snapToGrid="0">
      <p:cViewPr>
        <p:scale>
          <a:sx n="108" d="100"/>
          <a:sy n="108" d="100"/>
        </p:scale>
        <p:origin x="144" y="48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t>2020/11/24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t>‹#›</a:t>
            </a:fld>
            <a:endParaRPr lang="zh-CN" altLang="en-US"/>
          </a:p>
        </p:txBody>
      </p:sp>
    </p:spTree>
    <p:extLst>
      <p:ext uri="{BB962C8B-B14F-4D97-AF65-F5344CB8AC3E}">
        <p14:creationId xmlns:p14="http://schemas.microsoft.com/office/powerpoint/2010/main" val="3207748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officeplus.cn/Template/Home.shtml" TargetMode="Externa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ECB370-12D0-4478-B2C1-42041D3548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副标题 2">
            <a:extLst>
              <a:ext uri="{FF2B5EF4-FFF2-40B4-BE49-F238E27FC236}">
                <a16:creationId xmlns:a16="http://schemas.microsoft.com/office/drawing/2014/main" id="{DE4774FD-CA84-4334-A5E6-4018CC8F8387}"/>
              </a:ext>
            </a:extLst>
          </p:cNvPr>
          <p:cNvSpPr>
            <a:spLocks noGrp="1"/>
          </p:cNvSpPr>
          <p:nvPr>
            <p:ph type="subTitle" idx="1"/>
          </p:nvPr>
        </p:nvSpPr>
        <p:spPr>
          <a:xfrm>
            <a:off x="669926" y="2877828"/>
            <a:ext cx="10850562" cy="444594"/>
          </a:xfrm>
        </p:spPr>
        <p:txBody>
          <a:bodyPr anchor="ctr">
            <a:normAutofit/>
          </a:bodyPr>
          <a:lstStyle>
            <a:lvl1pPr marL="0" indent="0" algn="ctr">
              <a:buNone/>
              <a:defRPr sz="20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1" name="标题 1">
            <a:extLst>
              <a:ext uri="{FF2B5EF4-FFF2-40B4-BE49-F238E27FC236}">
                <a16:creationId xmlns:a16="http://schemas.microsoft.com/office/drawing/2014/main" id="{51BC89B0-625D-43E6-B3D9-96B6348FD82D}"/>
              </a:ext>
            </a:extLst>
          </p:cNvPr>
          <p:cNvSpPr>
            <a:spLocks noGrp="1"/>
          </p:cNvSpPr>
          <p:nvPr>
            <p:ph type="ctrTitle"/>
          </p:nvPr>
        </p:nvSpPr>
        <p:spPr>
          <a:xfrm>
            <a:off x="669926" y="1786122"/>
            <a:ext cx="10850562" cy="1072602"/>
          </a:xfrm>
        </p:spPr>
        <p:txBody>
          <a:bodyPr anchor="ctr">
            <a:normAutofit/>
          </a:bodyPr>
          <a:lstStyle>
            <a:lvl1pPr algn="ctr">
              <a:defRPr sz="4000">
                <a:solidFill>
                  <a:schemeClr val="accent1"/>
                </a:solidFill>
              </a:defRPr>
            </a:lvl1pPr>
          </a:lstStyle>
          <a:p>
            <a:r>
              <a:rPr lang="en-US" dirty="0"/>
              <a:t>Click to edit Master title style</a:t>
            </a:r>
            <a:endParaRPr lang="zh-CN" altLang="en-US" dirty="0"/>
          </a:p>
        </p:txBody>
      </p:sp>
      <p:sp>
        <p:nvSpPr>
          <p:cNvPr id="14" name="文本占位符 13">
            <a:extLst>
              <a:ext uri="{FF2B5EF4-FFF2-40B4-BE49-F238E27FC236}">
                <a16:creationId xmlns:a16="http://schemas.microsoft.com/office/drawing/2014/main" id="{F63CF7FF-9841-453A-8D11-A8042CB0D3C4}"/>
              </a:ext>
            </a:extLst>
          </p:cNvPr>
          <p:cNvSpPr>
            <a:spLocks noGrp="1"/>
          </p:cNvSpPr>
          <p:nvPr>
            <p:ph type="body" sz="quarter" idx="10" hasCustomPrompt="1"/>
          </p:nvPr>
        </p:nvSpPr>
        <p:spPr>
          <a:xfrm>
            <a:off x="669926" y="4052304"/>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5" name="文本占位符 13">
            <a:extLst>
              <a:ext uri="{FF2B5EF4-FFF2-40B4-BE49-F238E27FC236}">
                <a16:creationId xmlns:a16="http://schemas.microsoft.com/office/drawing/2014/main" id="{B30B88CF-5CF5-40AB-A59C-05AF2340EE0B}"/>
              </a:ext>
            </a:extLst>
          </p:cNvPr>
          <p:cNvSpPr>
            <a:spLocks noGrp="1"/>
          </p:cNvSpPr>
          <p:nvPr>
            <p:ph type="body" sz="quarter" idx="11" hasCustomPrompt="1"/>
          </p:nvPr>
        </p:nvSpPr>
        <p:spPr>
          <a:xfrm>
            <a:off x="669926" y="4348575"/>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48212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80262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495E1F-136D-4BE1-A02C-183CC0F34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1">
            <a:extLst>
              <a:ext uri="{FF2B5EF4-FFF2-40B4-BE49-F238E27FC236}">
                <a16:creationId xmlns:a16="http://schemas.microsoft.com/office/drawing/2014/main" id="{8EB21F71-7218-4FD8-ABCC-48727071BB9A}"/>
              </a:ext>
            </a:extLst>
          </p:cNvPr>
          <p:cNvSpPr>
            <a:spLocks noGrp="1"/>
          </p:cNvSpPr>
          <p:nvPr>
            <p:ph type="title"/>
          </p:nvPr>
        </p:nvSpPr>
        <p:spPr>
          <a:xfrm>
            <a:off x="4812269" y="2106386"/>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6" name="文本占位符 2">
            <a:extLst>
              <a:ext uri="{FF2B5EF4-FFF2-40B4-BE49-F238E27FC236}">
                <a16:creationId xmlns:a16="http://schemas.microsoft.com/office/drawing/2014/main" id="{19F0CF5A-B131-4349-8F42-32CB3037708D}"/>
              </a:ext>
            </a:extLst>
          </p:cNvPr>
          <p:cNvSpPr>
            <a:spLocks noGrp="1"/>
          </p:cNvSpPr>
          <p:nvPr>
            <p:ph type="body" idx="1"/>
          </p:nvPr>
        </p:nvSpPr>
        <p:spPr>
          <a:xfrm>
            <a:off x="4813385" y="3001736"/>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日期占位符 2">
            <a:extLst>
              <a:ext uri="{FF2B5EF4-FFF2-40B4-BE49-F238E27FC236}">
                <a16:creationId xmlns:a16="http://schemas.microsoft.com/office/drawing/2014/main" id="{F021CB09-2624-4284-AFC6-0124B76CA500}"/>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2020/11/24</a:t>
            </a:fld>
            <a:endParaRPr lang="zh-CN" altLang="en-US"/>
          </a:p>
        </p:txBody>
      </p:sp>
      <p:sp>
        <p:nvSpPr>
          <p:cNvPr id="14" name="页脚占位符 3">
            <a:extLst>
              <a:ext uri="{FF2B5EF4-FFF2-40B4-BE49-F238E27FC236}">
                <a16:creationId xmlns:a16="http://schemas.microsoft.com/office/drawing/2014/main" id="{783C9B21-C950-4BB2-8D5A-8D24BC999BCB}"/>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15" name="灯片编号占位符 4">
            <a:extLst>
              <a:ext uri="{FF2B5EF4-FFF2-40B4-BE49-F238E27FC236}">
                <a16:creationId xmlns:a16="http://schemas.microsoft.com/office/drawing/2014/main" id="{74383B9E-1B45-4B85-959B-1AF9865EE542}"/>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6" name="标题 5">
            <a:extLst>
              <a:ext uri="{FF2B5EF4-FFF2-40B4-BE49-F238E27FC236}">
                <a16:creationId xmlns:a16="http://schemas.microsoft.com/office/drawing/2014/main" id="{09678C7F-4932-45D0-B060-27F796ED5A0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7" name="内容占位符 7">
            <a:extLst>
              <a:ext uri="{FF2B5EF4-FFF2-40B4-BE49-F238E27FC236}">
                <a16:creationId xmlns:a16="http://schemas.microsoft.com/office/drawing/2014/main" id="{BF34A00D-273C-4CDA-9216-5588AB015D23}"/>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7829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6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418E05-6741-489F-BC17-B35692DAB7F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en-US" dirty="0"/>
          </a:p>
        </p:txBody>
      </p:sp>
      <p:sp>
        <p:nvSpPr>
          <p:cNvPr id="7" name="Date Placeholder 2">
            <a:extLst>
              <a:ext uri="{FF2B5EF4-FFF2-40B4-BE49-F238E27FC236}">
                <a16:creationId xmlns:a16="http://schemas.microsoft.com/office/drawing/2014/main" id="{3BD9754C-2EB9-4F25-A6A6-BC54AF851172}"/>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2020/11/24</a:t>
            </a:fld>
            <a:endParaRPr lang="zh-CN" altLang="en-US"/>
          </a:p>
        </p:txBody>
      </p:sp>
      <p:sp>
        <p:nvSpPr>
          <p:cNvPr id="8" name="Footer Placeholder 3">
            <a:extLst>
              <a:ext uri="{FF2B5EF4-FFF2-40B4-BE49-F238E27FC236}">
                <a16:creationId xmlns:a16="http://schemas.microsoft.com/office/drawing/2014/main" id="{3FE0A611-686D-4957-B01C-FA736556DA37}"/>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9" name="Slide Number Placeholder 4">
            <a:extLst>
              <a:ext uri="{FF2B5EF4-FFF2-40B4-BE49-F238E27FC236}">
                <a16:creationId xmlns:a16="http://schemas.microsoft.com/office/drawing/2014/main" id="{4C7B408F-7D37-4BBC-9EBF-42E5395640E8}"/>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94037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EAB898-6665-4BFE-A7DA-D0B6B0EAFB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1">
            <a:extLst>
              <a:ext uri="{FF2B5EF4-FFF2-40B4-BE49-F238E27FC236}">
                <a16:creationId xmlns:a16="http://schemas.microsoft.com/office/drawing/2014/main" id="{23DCF18F-1C52-4FAC-8ABB-3B8FEFDBDBB9}"/>
              </a:ext>
            </a:extLst>
          </p:cNvPr>
          <p:cNvSpPr>
            <a:spLocks noGrp="1"/>
          </p:cNvSpPr>
          <p:nvPr>
            <p:ph type="ctrTitle" hasCustomPrompt="1"/>
          </p:nvPr>
        </p:nvSpPr>
        <p:spPr>
          <a:xfrm>
            <a:off x="4766581" y="1807491"/>
            <a:ext cx="5426076" cy="1621509"/>
          </a:xfrm>
        </p:spPr>
        <p:txBody>
          <a:bodyPr anchor="b">
            <a:normAutofit/>
          </a:bodyPr>
          <a:lstStyle>
            <a:lvl1pPr marL="0" indent="0" algn="l">
              <a:buFont typeface="Arial" panose="020B0604020202020204" pitchFamily="34" charset="0"/>
              <a:buNone/>
              <a:defRPr sz="3200">
                <a:solidFill>
                  <a:schemeClr val="accent1"/>
                </a:solidFill>
              </a:defRPr>
            </a:lvl1pPr>
          </a:lstStyle>
          <a:p>
            <a:r>
              <a:rPr lang="en-US" altLang="zh-CN" dirty="0"/>
              <a:t>Conclusion</a:t>
            </a:r>
            <a:endParaRPr lang="zh-CN" altLang="en-US" dirty="0"/>
          </a:p>
        </p:txBody>
      </p:sp>
      <p:sp>
        <p:nvSpPr>
          <p:cNvPr id="7" name="文本占位符 62">
            <a:extLst>
              <a:ext uri="{FF2B5EF4-FFF2-40B4-BE49-F238E27FC236}">
                <a16:creationId xmlns:a16="http://schemas.microsoft.com/office/drawing/2014/main" id="{3573A750-9A1A-4E4F-BB95-77AF14ED7CCF}"/>
              </a:ext>
            </a:extLst>
          </p:cNvPr>
          <p:cNvSpPr>
            <a:spLocks noGrp="1"/>
          </p:cNvSpPr>
          <p:nvPr>
            <p:ph type="body" sz="quarter" idx="18" hasCustomPrompt="1"/>
          </p:nvPr>
        </p:nvSpPr>
        <p:spPr>
          <a:xfrm>
            <a:off x="4766581" y="4113727"/>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8" name="文本占位符 13">
            <a:extLst>
              <a:ext uri="{FF2B5EF4-FFF2-40B4-BE49-F238E27FC236}">
                <a16:creationId xmlns:a16="http://schemas.microsoft.com/office/drawing/2014/main" id="{980AC26D-505D-4F35-96F2-8E856207FF8F}"/>
              </a:ext>
            </a:extLst>
          </p:cNvPr>
          <p:cNvSpPr>
            <a:spLocks noGrp="1"/>
          </p:cNvSpPr>
          <p:nvPr>
            <p:ph type="body" sz="quarter" idx="10" hasCustomPrompt="1"/>
          </p:nvPr>
        </p:nvSpPr>
        <p:spPr>
          <a:xfrm>
            <a:off x="4766582" y="3817456"/>
            <a:ext cx="5426076"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DC275-985E-45AD-860F-39764B073DE1}"/>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406E8A6F-5490-408C-8C53-2F6FF0E099CB}"/>
              </a:ext>
            </a:extLst>
          </p:cNvPr>
          <p:cNvSpPr>
            <a:spLocks noGrp="1"/>
          </p:cNvSpPr>
          <p:nvPr>
            <p:ph type="dt" sz="half" idx="10"/>
          </p:nvPr>
        </p:nvSpPr>
        <p:spPr/>
        <p:txBody>
          <a:bodyPr/>
          <a:lstStyle/>
          <a:p>
            <a:fld id="{6489D9C7-5DC6-4263-87FF-7C99F6FB63C3}" type="datetime1">
              <a:rPr lang="zh-CN" altLang="en-US" smtClean="0"/>
              <a:pPr/>
              <a:t>2020/11/24</a:t>
            </a:fld>
            <a:endParaRPr lang="zh-CN" altLang="en-US"/>
          </a:p>
        </p:txBody>
      </p:sp>
      <p:sp>
        <p:nvSpPr>
          <p:cNvPr id="4" name="页脚占位符 3">
            <a:extLst>
              <a:ext uri="{FF2B5EF4-FFF2-40B4-BE49-F238E27FC236}">
                <a16:creationId xmlns:a16="http://schemas.microsoft.com/office/drawing/2014/main" id="{A5A3F001-13E7-4974-B329-DB5883BD24E7}"/>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B7927F79-CA31-477B-A081-7FA1A46F44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6933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6313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5797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ED2FF44A-F9A2-4734-B9FC-7C1F743F65D4}"/>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id="{8236A47E-D89B-44EB-9BF9-7FB07A284DC7}"/>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0" name="直接连接符 9">
            <a:extLst>
              <a:ext uri="{FF2B5EF4-FFF2-40B4-BE49-F238E27FC236}">
                <a16:creationId xmlns:a16="http://schemas.microsoft.com/office/drawing/2014/main" id="{890EC732-A8F9-4A9A-AC20-F97FE80F7E32}"/>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a:extLst>
              <a:ext uri="{FF2B5EF4-FFF2-40B4-BE49-F238E27FC236}">
                <a16:creationId xmlns:a16="http://schemas.microsoft.com/office/drawing/2014/main" id="{B202BAAB-B381-4751-972E-4B7523C14782}"/>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2020/11/24</a:t>
            </a:fld>
            <a:endParaRPr lang="zh-CN" altLang="en-US"/>
          </a:p>
        </p:txBody>
      </p:sp>
      <p:sp>
        <p:nvSpPr>
          <p:cNvPr id="12" name="页脚占位符 4">
            <a:extLst>
              <a:ext uri="{FF2B5EF4-FFF2-40B4-BE49-F238E27FC236}">
                <a16:creationId xmlns:a16="http://schemas.microsoft.com/office/drawing/2014/main" id="{7D59A130-CDC7-49D3-9E11-DF24A2740795}"/>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a:extLst>
              <a:ext uri="{FF2B5EF4-FFF2-40B4-BE49-F238E27FC236}">
                <a16:creationId xmlns:a16="http://schemas.microsoft.com/office/drawing/2014/main" id="{4F3C11EF-40A7-4E60-85E3-29F5F570CF77}"/>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5" r:id="rId5"/>
    <p:sldLayoutId id="2147483661" r:id="rId6"/>
    <p:sldLayoutId id="2147483666"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12081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8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84.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0.png"/><Relationship Id="rId21" Type="http://schemas.openxmlformats.org/officeDocument/2006/relationships/image" Target="../media/image128.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2" Type="http://schemas.openxmlformats.org/officeDocument/2006/relationships/image" Target="../media/image109.png"/><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131.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s>
</file>

<file path=ppt/slides/_rels/slide31.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image" Target="../media/image134.pn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png"/><Relationship Id="rId2" Type="http://schemas.openxmlformats.org/officeDocument/2006/relationships/image" Target="../media/image133.png"/><Relationship Id="rId16" Type="http://schemas.openxmlformats.org/officeDocument/2006/relationships/image" Target="../media/image147.png"/><Relationship Id="rId20"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5" Type="http://schemas.openxmlformats.org/officeDocument/2006/relationships/image" Target="../media/image136.png"/><Relationship Id="rId15" Type="http://schemas.openxmlformats.org/officeDocument/2006/relationships/image" Target="../media/image146.png"/><Relationship Id="rId23" Type="http://schemas.openxmlformats.org/officeDocument/2006/relationships/image" Target="../media/image154.png"/><Relationship Id="rId10" Type="http://schemas.openxmlformats.org/officeDocument/2006/relationships/image" Target="../media/image141.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7" Type="http://schemas.openxmlformats.org/officeDocument/2006/relationships/hyperlink" Target="https://www.kaggle.com/paramaggarwal/fashion-product-images-dataset" TargetMode="External"/><Relationship Id="rId2" Type="http://schemas.openxmlformats.org/officeDocument/2006/relationships/hyperlink" Target="https://github.com/kundajelab/deeplift" TargetMode="External"/><Relationship Id="rId1" Type="http://schemas.openxmlformats.org/officeDocument/2006/relationships/slideLayout" Target="../slideLayouts/slideLayout7.xml"/><Relationship Id="rId6" Type="http://schemas.openxmlformats.org/officeDocument/2006/relationships/hyperlink" Target="https://towardsdatascience.com/guide-to-interpretable-machine-learning-d40e8a64b6cf" TargetMode="External"/><Relationship Id="rId5" Type="http://schemas.openxmlformats.org/officeDocument/2006/relationships/hyperlink" Target="https://www.oreilly.com/content/introduction-to-local-interpretable-model-agnostic-explanations-lime/" TargetMode="External"/><Relationship Id="rId4" Type="http://schemas.openxmlformats.org/officeDocument/2006/relationships/hyperlink" Target="https://github.com/marcotcr/lime" TargetMode="Externa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669926" y="3594328"/>
            <a:ext cx="10850562" cy="1108300"/>
          </a:xfrm>
        </p:spPr>
        <p:txBody>
          <a:bodyPr>
            <a:normAutofit/>
          </a:bodyPr>
          <a:lstStyle/>
          <a:p>
            <a:r>
              <a:rPr lang="en-US" altLang="zh-CN" dirty="0">
                <a:latin typeface="Times New Roman" panose="02020603050405020304" pitchFamily="18" charset="0"/>
                <a:cs typeface="Times New Roman" panose="02020603050405020304" pitchFamily="18" charset="0"/>
              </a:rPr>
              <a:t>Ya Liu</a:t>
            </a:r>
          </a:p>
          <a:p>
            <a:r>
              <a:rPr lang="en-US" altLang="zh-CN" dirty="0">
                <a:latin typeface="Times New Roman" panose="02020603050405020304" pitchFamily="18" charset="0"/>
                <a:cs typeface="Times New Roman" panose="02020603050405020304" pitchFamily="18" charset="0"/>
              </a:rPr>
              <a:t>11/24/2020</a:t>
            </a:r>
          </a:p>
        </p:txBody>
      </p:sp>
      <p:sp>
        <p:nvSpPr>
          <p:cNvPr id="4" name="标题 3"/>
          <p:cNvSpPr>
            <a:spLocks noGrp="1"/>
          </p:cNvSpPr>
          <p:nvPr>
            <p:ph type="ctrTitle"/>
          </p:nvPr>
        </p:nvSpPr>
        <p:spPr>
          <a:xfrm>
            <a:off x="669926" y="2082213"/>
            <a:ext cx="10850562" cy="1692952"/>
          </a:xfrm>
        </p:spPr>
        <p:txBody>
          <a:bodyPr/>
          <a:lstStyle/>
          <a:p>
            <a:r>
              <a:rPr lang="en-US" dirty="0">
                <a:latin typeface="Times New Roman" panose="02020603050405020304" pitchFamily="18" charset="0"/>
                <a:cs typeface="Times New Roman" panose="02020603050405020304" pitchFamily="18" charset="0"/>
              </a:rPr>
              <a:t>Comparison of Interpretability Techniques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DeepLIFT</a:t>
            </a:r>
            <a:r>
              <a:rPr lang="en-US"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(Deep Learning Important </a:t>
            </a:r>
            <a:r>
              <a:rPr lang="en-US" b="0" dirty="0" err="1">
                <a:latin typeface="Times New Roman" panose="02020603050405020304" pitchFamily="18" charset="0"/>
                <a:cs typeface="Times New Roman" panose="02020603050405020304" pitchFamily="18" charset="0"/>
              </a:rPr>
              <a:t>FeaTures</a:t>
            </a:r>
            <a:r>
              <a:rPr lang="en-US"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dirty="0"/>
          </a:p>
        </p:txBody>
      </p:sp>
      <p:sp>
        <p:nvSpPr>
          <p:cNvPr id="5" name="TextBox 4">
            <a:extLst>
              <a:ext uri="{FF2B5EF4-FFF2-40B4-BE49-F238E27FC236}">
                <a16:creationId xmlns:a16="http://schemas.microsoft.com/office/drawing/2014/main" id="{B5001CDC-4702-4BE3-8C8A-71F2A3C24B86}"/>
              </a:ext>
            </a:extLst>
          </p:cNvPr>
          <p:cNvSpPr txBox="1"/>
          <p:nvPr/>
        </p:nvSpPr>
        <p:spPr>
          <a:xfrm>
            <a:off x="669924" y="1165672"/>
            <a:ext cx="8328830" cy="55866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Gradient: how the model’s prediction changes as the feature changes.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Gradient saturation problem: the feature has taken a value which has the most impact on the score globally, but the gradient fails to capture this importance.</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 </a:t>
            </a:r>
            <a:r>
              <a:rPr lang="en-US" sz="1600" dirty="0" err="1">
                <a:latin typeface="Times New Roman" panose="02020603050405020304" pitchFamily="18" charset="0"/>
                <a:cs typeface="Times New Roman" panose="02020603050405020304" pitchFamily="18" charset="0"/>
              </a:rPr>
              <a:t>DeepLIFT</a:t>
            </a:r>
            <a:r>
              <a:rPr lang="en-US" sz="1600" dirty="0">
                <a:latin typeface="Times New Roman" panose="02020603050405020304" pitchFamily="18" charset="0"/>
                <a:cs typeface="Times New Roman" panose="02020603050405020304" pitchFamily="18" charset="0"/>
              </a:rPr>
              <a:t> fixes this problem?</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Gradient describes how y changes as x changes at the point x</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Slope describes how y changes as x differs from the baseline</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Feature importance: </a:t>
            </a:r>
          </a:p>
          <a:p>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 to determine baseline?</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take the mean of the dataset</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 array of zeros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Implementation:</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pip3 install </a:t>
            </a:r>
            <a:r>
              <a:rPr lang="en-US" sz="1600" dirty="0" err="1">
                <a:latin typeface="Times New Roman" panose="02020603050405020304" pitchFamily="18" charset="0"/>
                <a:cs typeface="Times New Roman" panose="02020603050405020304" pitchFamily="18" charset="0"/>
              </a:rPr>
              <a:t>deeplift</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pip3 install </a:t>
            </a:r>
            <a:r>
              <a:rPr lang="en-US" sz="1600" dirty="0" err="1">
                <a:latin typeface="Times New Roman" panose="02020603050405020304" pitchFamily="18" charset="0"/>
                <a:cs typeface="Times New Roman" panose="02020603050405020304" pitchFamily="18" charset="0"/>
              </a:rPr>
              <a:t>tensorflow</a:t>
            </a:r>
            <a:r>
              <a:rPr lang="en-US" sz="1600" dirty="0">
                <a:latin typeface="Times New Roman" panose="02020603050405020304" pitchFamily="18" charset="0"/>
                <a:cs typeface="Times New Roman" panose="02020603050405020304" pitchFamily="18" charset="0"/>
              </a:rPr>
              <a:t>==1.15.2</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pip3 install </a:t>
            </a:r>
            <a:r>
              <a:rPr lang="en-US" sz="1600" dirty="0" err="1">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==2.3.1</a:t>
            </a:r>
          </a:p>
        </p:txBody>
      </p:sp>
      <p:pic>
        <p:nvPicPr>
          <p:cNvPr id="6" name="Picture 5" descr="Text, letter&#10;&#10;Description automatically generated">
            <a:extLst>
              <a:ext uri="{FF2B5EF4-FFF2-40B4-BE49-F238E27FC236}">
                <a16:creationId xmlns:a16="http://schemas.microsoft.com/office/drawing/2014/main" id="{FD41FFE4-FC77-B140-8CC3-64D5A5913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610" y="3429000"/>
            <a:ext cx="3423494" cy="582168"/>
          </a:xfrm>
          <a:prstGeom prst="rect">
            <a:avLst/>
          </a:prstGeom>
        </p:spPr>
      </p:pic>
      <p:pic>
        <p:nvPicPr>
          <p:cNvPr id="8" name="Picture 7" descr="Chart, line chart&#10;&#10;Description automatically generated">
            <a:extLst>
              <a:ext uri="{FF2B5EF4-FFF2-40B4-BE49-F238E27FC236}">
                <a16:creationId xmlns:a16="http://schemas.microsoft.com/office/drawing/2014/main" id="{4727738F-0EEE-DF44-89B5-DBFC4C249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807" y="3429000"/>
            <a:ext cx="5061474" cy="2866136"/>
          </a:xfrm>
          <a:prstGeom prst="rect">
            <a:avLst/>
          </a:prstGeom>
        </p:spPr>
      </p:pic>
    </p:spTree>
    <p:extLst>
      <p:ext uri="{BB962C8B-B14F-4D97-AF65-F5344CB8AC3E}">
        <p14:creationId xmlns:p14="http://schemas.microsoft.com/office/powerpoint/2010/main" val="344755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DeepLIFT</a:t>
            </a:r>
            <a:r>
              <a:rPr lang="en-US" dirty="0">
                <a:latin typeface="Times New Roman" panose="02020603050405020304" pitchFamily="18" charset="0"/>
                <a:cs typeface="Times New Roman" panose="02020603050405020304" pitchFamily="18" charset="0"/>
              </a:rPr>
              <a:t> explains handwritten digits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3" name="Rectangle 2">
            <a:extLst>
              <a:ext uri="{FF2B5EF4-FFF2-40B4-BE49-F238E27FC236}">
                <a16:creationId xmlns:a16="http://schemas.microsoft.com/office/drawing/2014/main" id="{7126F4E5-1072-0D43-90E2-1338239402E7}"/>
              </a:ext>
            </a:extLst>
          </p:cNvPr>
          <p:cNvSpPr/>
          <p:nvPr/>
        </p:nvSpPr>
        <p:spPr>
          <a:xfrm>
            <a:off x="1036457" y="1843457"/>
            <a:ext cx="270458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Baseline: an array of zeros </a:t>
            </a:r>
          </a:p>
        </p:txBody>
      </p:sp>
      <p:pic>
        <p:nvPicPr>
          <p:cNvPr id="12" name="Picture 11" descr="A picture containing graphical user interface&#10;&#10;Description automatically generated">
            <a:extLst>
              <a:ext uri="{FF2B5EF4-FFF2-40B4-BE49-F238E27FC236}">
                <a16:creationId xmlns:a16="http://schemas.microsoft.com/office/drawing/2014/main" id="{84610631-6FEE-0F4C-8576-3534CA201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457" y="3027546"/>
            <a:ext cx="4699123" cy="2402315"/>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487DB414-2F60-8F40-B581-1925F7A51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421" y="1837026"/>
            <a:ext cx="4736010" cy="3592835"/>
          </a:xfrm>
          <a:prstGeom prst="rect">
            <a:avLst/>
          </a:prstGeom>
        </p:spPr>
      </p:pic>
      <p:sp>
        <p:nvSpPr>
          <p:cNvPr id="15" name="Oval 14">
            <a:extLst>
              <a:ext uri="{FF2B5EF4-FFF2-40B4-BE49-F238E27FC236}">
                <a16:creationId xmlns:a16="http://schemas.microsoft.com/office/drawing/2014/main" id="{5CB34ED4-EB4B-814D-BBF9-581547CE9946}"/>
              </a:ext>
            </a:extLst>
          </p:cNvPr>
          <p:cNvSpPr/>
          <p:nvPr/>
        </p:nvSpPr>
        <p:spPr>
          <a:xfrm rot="19627797" flipV="1">
            <a:off x="2621792" y="3308007"/>
            <a:ext cx="450991" cy="4018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BCE2D1A-E9F2-9B4E-BBD7-B533D35AF1D5}"/>
              </a:ext>
            </a:extLst>
          </p:cNvPr>
          <p:cNvSpPr/>
          <p:nvPr/>
        </p:nvSpPr>
        <p:spPr>
          <a:xfrm rot="19627797" flipV="1">
            <a:off x="4672610" y="4576295"/>
            <a:ext cx="279128" cy="2583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21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DeepLIFT</a:t>
            </a:r>
            <a:r>
              <a:rPr lang="en-US" dirty="0"/>
              <a:t> explains casual shoes &amp; flip flops </a:t>
            </a:r>
            <a:endParaRPr lang="zh-CN" altLang="en-US" dirty="0"/>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3" name="Rectangle 2">
            <a:extLst>
              <a:ext uri="{FF2B5EF4-FFF2-40B4-BE49-F238E27FC236}">
                <a16:creationId xmlns:a16="http://schemas.microsoft.com/office/drawing/2014/main" id="{7126F4E5-1072-0D43-90E2-1338239402E7}"/>
              </a:ext>
            </a:extLst>
          </p:cNvPr>
          <p:cNvSpPr/>
          <p:nvPr/>
        </p:nvSpPr>
        <p:spPr>
          <a:xfrm>
            <a:off x="631051" y="1362795"/>
            <a:ext cx="270458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Baseline: an array of zeros </a:t>
            </a:r>
          </a:p>
        </p:txBody>
      </p:sp>
      <p:pic>
        <p:nvPicPr>
          <p:cNvPr id="1028" name="Picture 50" descr="A close up of a footwear&#10;&#10;Description automatically generated">
            <a:extLst>
              <a:ext uri="{FF2B5EF4-FFF2-40B4-BE49-F238E27FC236}">
                <a16:creationId xmlns:a16="http://schemas.microsoft.com/office/drawing/2014/main" id="{E7081E28-978D-7944-9D0A-965F43702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1955797"/>
            <a:ext cx="1787882" cy="178788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9">
            <a:extLst>
              <a:ext uri="{FF2B5EF4-FFF2-40B4-BE49-F238E27FC236}">
                <a16:creationId xmlns:a16="http://schemas.microsoft.com/office/drawing/2014/main" id="{D5E9F963-CD01-D34E-AC82-A186F9678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53" y="1934295"/>
            <a:ext cx="1820389" cy="18203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51" descr="A picture containing logo&#10;&#10;Description automatically generated">
            <a:extLst>
              <a:ext uri="{FF2B5EF4-FFF2-40B4-BE49-F238E27FC236}">
                <a16:creationId xmlns:a16="http://schemas.microsoft.com/office/drawing/2014/main" id="{21713C27-47A7-0344-8EC0-33C92269C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392" y="1974928"/>
            <a:ext cx="1804136" cy="178788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0" descr="A close up of a logo&#10;&#10;Description automatically generated">
            <a:extLst>
              <a:ext uri="{FF2B5EF4-FFF2-40B4-BE49-F238E27FC236}">
                <a16:creationId xmlns:a16="http://schemas.microsoft.com/office/drawing/2014/main" id="{E15DA97A-96DC-7749-8B51-86F309E19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528" y="1950548"/>
            <a:ext cx="1820389" cy="1836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6B3BF6FE-48FD-7348-9719-EF29976DE238}"/>
              </a:ext>
            </a:extLst>
          </p:cNvPr>
          <p:cNvSpPr>
            <a:spLocks noChangeArrowheads="1"/>
          </p:cNvSpPr>
          <p:nvPr/>
        </p:nvSpPr>
        <p:spPr bwMode="auto">
          <a:xfrm>
            <a:off x="3942607" y="74929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A close up of a logo&#10;&#10;Description automatically generated">
            <a:extLst>
              <a:ext uri="{FF2B5EF4-FFF2-40B4-BE49-F238E27FC236}">
                <a16:creationId xmlns:a16="http://schemas.microsoft.com/office/drawing/2014/main" id="{5CE9F30B-BA24-D74C-95F7-8F4AA0995ADB}"/>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129114" y="1974928"/>
            <a:ext cx="1820389" cy="1768751"/>
          </a:xfrm>
          <a:prstGeom prst="rect">
            <a:avLst/>
          </a:prstGeom>
        </p:spPr>
      </p:pic>
      <p:pic>
        <p:nvPicPr>
          <p:cNvPr id="12" name="Picture 11">
            <a:extLst>
              <a:ext uri="{FF2B5EF4-FFF2-40B4-BE49-F238E27FC236}">
                <a16:creationId xmlns:a16="http://schemas.microsoft.com/office/drawing/2014/main" id="{89F4A249-F7EB-7A46-B560-C48A734241D0}"/>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949503" y="1960114"/>
            <a:ext cx="1701161" cy="1768750"/>
          </a:xfrm>
          <a:prstGeom prst="rect">
            <a:avLst/>
          </a:prstGeom>
        </p:spPr>
      </p:pic>
      <p:pic>
        <p:nvPicPr>
          <p:cNvPr id="1033" name="Picture 45" descr="A close up of some shoes&#10;&#10;Description automatically generated">
            <a:extLst>
              <a:ext uri="{FF2B5EF4-FFF2-40B4-BE49-F238E27FC236}">
                <a16:creationId xmlns:a16="http://schemas.microsoft.com/office/drawing/2014/main" id="{DCF01400-6AAD-AD45-87B0-3E67B55310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923" y="4305607"/>
            <a:ext cx="1787881" cy="17719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48">
            <a:extLst>
              <a:ext uri="{FF2B5EF4-FFF2-40B4-BE49-F238E27FC236}">
                <a16:creationId xmlns:a16="http://schemas.microsoft.com/office/drawing/2014/main" id="{DDFAB54F-50B3-C545-81AE-D3175AAB4D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1552" y="4294601"/>
            <a:ext cx="1788173" cy="177191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46">
            <a:extLst>
              <a:ext uri="{FF2B5EF4-FFF2-40B4-BE49-F238E27FC236}">
                <a16:creationId xmlns:a16="http://schemas.microsoft.com/office/drawing/2014/main" id="{3B26EA4C-B45D-9E4C-B47B-9991F5AA52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1392" y="4305607"/>
            <a:ext cx="1788172" cy="17556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49">
            <a:extLst>
              <a:ext uri="{FF2B5EF4-FFF2-40B4-BE49-F238E27FC236}">
                <a16:creationId xmlns:a16="http://schemas.microsoft.com/office/drawing/2014/main" id="{99042EC1-C4F5-4F42-9E20-8960144454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9563" y="4294600"/>
            <a:ext cx="1782713" cy="17827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0">
            <a:extLst>
              <a:ext uri="{FF2B5EF4-FFF2-40B4-BE49-F238E27FC236}">
                <a16:creationId xmlns:a16="http://schemas.microsoft.com/office/drawing/2014/main" id="{1FD16226-D20C-C444-BF2C-B76EA35EBF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8" name="Picture 17" descr="A picture containing footwear, clothing, cat, photo&#10;&#10;Description automatically generated">
            <a:extLst>
              <a:ext uri="{FF2B5EF4-FFF2-40B4-BE49-F238E27FC236}">
                <a16:creationId xmlns:a16="http://schemas.microsoft.com/office/drawing/2014/main" id="{D11F969A-289B-434B-8EBC-BA7382E4AF5B}"/>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8129114" y="4305607"/>
            <a:ext cx="1820388" cy="1755660"/>
          </a:xfrm>
          <a:prstGeom prst="rect">
            <a:avLst/>
          </a:prstGeom>
        </p:spPr>
      </p:pic>
      <p:pic>
        <p:nvPicPr>
          <p:cNvPr id="19" name="Picture 18">
            <a:extLst>
              <a:ext uri="{FF2B5EF4-FFF2-40B4-BE49-F238E27FC236}">
                <a16:creationId xmlns:a16="http://schemas.microsoft.com/office/drawing/2014/main" id="{C9135A7B-6E9D-2948-9772-B450950252A9}"/>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9912114" y="4287432"/>
            <a:ext cx="1738550" cy="1779085"/>
          </a:xfrm>
          <a:prstGeom prst="rect">
            <a:avLst/>
          </a:prstGeom>
        </p:spPr>
      </p:pic>
    </p:spTree>
    <p:extLst>
      <p:ext uri="{BB962C8B-B14F-4D97-AF65-F5344CB8AC3E}">
        <p14:creationId xmlns:p14="http://schemas.microsoft.com/office/powerpoint/2010/main" val="1112824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SHAP</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3" name="TextBox 2">
            <a:extLst>
              <a:ext uri="{FF2B5EF4-FFF2-40B4-BE49-F238E27FC236}">
                <a16:creationId xmlns:a16="http://schemas.microsoft.com/office/drawing/2014/main" id="{C36C9DCD-C85B-40A0-9AB7-EAB113B62CE1}"/>
              </a:ext>
            </a:extLst>
          </p:cNvPr>
          <p:cNvSpPr txBox="1"/>
          <p:nvPr/>
        </p:nvSpPr>
        <p:spPr>
          <a:xfrm>
            <a:off x="757765" y="1245070"/>
            <a:ext cx="10762721" cy="25545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SHAP (</a:t>
            </a:r>
            <a:r>
              <a:rPr lang="en-US" sz="1600" dirty="0" err="1">
                <a:latin typeface="Times New Roman" panose="02020603050405020304" pitchFamily="18" charset="0"/>
                <a:cs typeface="Times New Roman" panose="02020603050405020304" pitchFamily="18" charset="0"/>
              </a:rPr>
              <a:t>SHapley</a:t>
            </a:r>
            <a:r>
              <a:rPr lang="en-US" sz="1600" dirty="0">
                <a:latin typeface="Times New Roman" panose="02020603050405020304" pitchFamily="18" charset="0"/>
                <a:cs typeface="Times New Roman" panose="02020603050405020304" pitchFamily="18" charset="0"/>
              </a:rPr>
              <a:t> Additive </a:t>
            </a:r>
            <a:r>
              <a:rPr lang="en-US" sz="1600" dirty="0" err="1">
                <a:latin typeface="Times New Roman" panose="02020603050405020304" pitchFamily="18" charset="0"/>
                <a:cs typeface="Times New Roman" panose="02020603050405020304" pitchFamily="18" charset="0"/>
              </a:rPr>
              <a:t>exPlanations</a:t>
            </a:r>
            <a:r>
              <a:rPr lang="en-US" sz="1600" dirty="0">
                <a:latin typeface="Times New Roman" panose="02020603050405020304" pitchFamily="18" charset="0"/>
                <a:cs typeface="Times New Roman" panose="02020603050405020304" pitchFamily="18" charset="0"/>
              </a:rPr>
              <a:t>) is a game theoretic approach to explain the output of any machine learning model. It connects optimal credit allocation with local explanations using the classic Shapley values from game theory and their related extensions.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Shapley value</a:t>
            </a:r>
          </a:p>
          <a:p>
            <a:pPr marL="7429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solution concept in cooperative game theory. It measures each person’s contribution among coalition.</a:t>
            </a:r>
          </a:p>
          <a:p>
            <a:pPr marL="7429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3 data scientists work together to write 100 lines of code. </a:t>
            </a:r>
          </a:p>
          <a:p>
            <a:pPr marL="742950" lvl="1" indent="-285750">
              <a:buFont typeface="Arial" panose="020B0604020202020204" pitchFamily="34" charset="0"/>
              <a:buChar char="•"/>
            </a:pPr>
            <a:endParaRPr lang="en-US" sz="1600" dirty="0"/>
          </a:p>
        </p:txBody>
      </p:sp>
      <p:graphicFrame>
        <p:nvGraphicFramePr>
          <p:cNvPr id="5" name="Table 7">
            <a:extLst>
              <a:ext uri="{FF2B5EF4-FFF2-40B4-BE49-F238E27FC236}">
                <a16:creationId xmlns:a16="http://schemas.microsoft.com/office/drawing/2014/main" id="{4064DCC4-84B2-8B4F-A9D0-75BE5934C6CD}"/>
              </a:ext>
            </a:extLst>
          </p:cNvPr>
          <p:cNvGraphicFramePr>
            <a:graphicFrameLocks noGrp="1"/>
          </p:cNvGraphicFramePr>
          <p:nvPr>
            <p:extLst>
              <p:ext uri="{D42A27DB-BD31-4B8C-83A1-F6EECF244321}">
                <p14:modId xmlns:p14="http://schemas.microsoft.com/office/powerpoint/2010/main" val="3815010312"/>
              </p:ext>
            </p:extLst>
          </p:nvPr>
        </p:nvGraphicFramePr>
        <p:xfrm>
          <a:off x="1716298" y="3551174"/>
          <a:ext cx="1950720" cy="2966720"/>
        </p:xfrm>
        <a:graphic>
          <a:graphicData uri="http://schemas.openxmlformats.org/drawingml/2006/table">
            <a:tbl>
              <a:tblPr firstRow="1" bandRow="1">
                <a:tableStyleId>{2D5ABB26-0587-4C30-8999-92F81FD0307C}</a:tableStyleId>
              </a:tblPr>
              <a:tblGrid>
                <a:gridCol w="853440">
                  <a:extLst>
                    <a:ext uri="{9D8B030D-6E8A-4147-A177-3AD203B41FA5}">
                      <a16:colId xmlns:a16="http://schemas.microsoft.com/office/drawing/2014/main" val="2587337110"/>
                    </a:ext>
                  </a:extLst>
                </a:gridCol>
                <a:gridCol w="1097280">
                  <a:extLst>
                    <a:ext uri="{9D8B030D-6E8A-4147-A177-3AD203B41FA5}">
                      <a16:colId xmlns:a16="http://schemas.microsoft.com/office/drawing/2014/main" val="1499104306"/>
                    </a:ext>
                  </a:extLst>
                </a:gridCol>
              </a:tblGrid>
              <a:tr h="370840">
                <a:tc>
                  <a:txBody>
                    <a:bodyPr/>
                    <a:lstStyle/>
                    <a:p>
                      <a:r>
                        <a:rPr lang="en-US" sz="1600" dirty="0">
                          <a:latin typeface="Times New Roman" panose="02020603050405020304" pitchFamily="18" charset="0"/>
                          <a:cs typeface="Times New Roman" panose="02020603050405020304" pitchFamily="18" charset="0"/>
                        </a:rPr>
                        <a:t>V(X)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Times New Roman" panose="02020603050405020304" pitchFamily="18" charset="0"/>
                          <a:cs typeface="Times New Roman" panose="02020603050405020304" pitchFamily="18" charset="0"/>
                        </a:rPr>
                        <a:t>Line of codes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07649"/>
                  </a:ext>
                </a:extLst>
              </a:tr>
              <a:tr h="370840">
                <a:tc>
                  <a:txBody>
                    <a:bodyPr/>
                    <a:lstStyle/>
                    <a:p>
                      <a:r>
                        <a:rPr lang="en-US" sz="1600" dirty="0">
                          <a:latin typeface="Times New Roman" panose="02020603050405020304" pitchFamily="18" charset="0"/>
                          <a:cs typeface="Times New Roman" panose="02020603050405020304" pitchFamily="18"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776772"/>
                  </a:ext>
                </a:extLst>
              </a:tr>
              <a:tr h="370840">
                <a:tc>
                  <a:txBody>
                    <a:bodyPr/>
                    <a:lstStyle/>
                    <a:p>
                      <a:r>
                        <a:rPr lang="en-US" sz="1600" dirty="0">
                          <a:latin typeface="Times New Roman" panose="02020603050405020304" pitchFamily="18" charset="0"/>
                          <a:cs typeface="Times New Roman" panose="02020603050405020304" pitchFamily="18"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288886"/>
                  </a:ext>
                </a:extLst>
              </a:tr>
              <a:tr h="370840">
                <a:tc>
                  <a:txBody>
                    <a:bodyPr/>
                    <a:lstStyle/>
                    <a:p>
                      <a:r>
                        <a:rPr lang="en-US" sz="1600" dirty="0">
                          <a:latin typeface="Times New Roman" panose="02020603050405020304" pitchFamily="18" charset="0"/>
                          <a:cs typeface="Times New Roman" panose="020206030504050203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530837"/>
                  </a:ext>
                </a:extLst>
              </a:tr>
              <a:tr h="370840">
                <a:tc>
                  <a:txBody>
                    <a:bodyPr/>
                    <a:lstStyle/>
                    <a:p>
                      <a:r>
                        <a:rPr lang="en-US" sz="1600" dirty="0">
                          <a:latin typeface="Times New Roman" panose="02020603050405020304" pitchFamily="18" charset="0"/>
                          <a:cs typeface="Times New Roman" panose="02020603050405020304" pitchFamily="18" charset="0"/>
                        </a:rPr>
                        <a:t>L,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5381437"/>
                  </a:ext>
                </a:extLst>
              </a:tr>
              <a:tr h="370840">
                <a:tc>
                  <a:txBody>
                    <a:bodyPr/>
                    <a:lstStyle/>
                    <a:p>
                      <a:r>
                        <a:rPr lang="en-US" sz="1600" dirty="0">
                          <a:latin typeface="Times New Roman" panose="02020603050405020304" pitchFamily="18" charset="0"/>
                          <a:cs typeface="Times New Roman" panose="02020603050405020304" pitchFamily="18" charset="0"/>
                        </a:rPr>
                        <a:t>L,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345941"/>
                  </a:ext>
                </a:extLst>
              </a:tr>
              <a:tr h="370840">
                <a:tc>
                  <a:txBody>
                    <a:bodyPr/>
                    <a:lstStyle/>
                    <a:p>
                      <a:r>
                        <a:rPr lang="en-US" sz="1600" dirty="0">
                          <a:latin typeface="Times New Roman" panose="02020603050405020304" pitchFamily="18" charset="0"/>
                          <a:cs typeface="Times New Roman" panose="02020603050405020304" pitchFamily="18" charset="0"/>
                        </a:rPr>
                        <a:t>M,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732485"/>
                  </a:ext>
                </a:extLst>
              </a:tr>
              <a:tr h="370840">
                <a:tc>
                  <a:txBody>
                    <a:bodyPr/>
                    <a:lstStyle/>
                    <a:p>
                      <a:r>
                        <a:rPr lang="en-US" sz="1600" dirty="0">
                          <a:latin typeface="Times New Roman" panose="02020603050405020304" pitchFamily="18" charset="0"/>
                          <a:cs typeface="Times New Roman" panose="02020603050405020304" pitchFamily="18" charset="0"/>
                        </a:rPr>
                        <a:t>L, M,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301795"/>
                  </a:ext>
                </a:extLst>
              </a:tr>
            </a:tbl>
          </a:graphicData>
        </a:graphic>
      </p:graphicFrame>
      <p:graphicFrame>
        <p:nvGraphicFramePr>
          <p:cNvPr id="8" name="Table 11">
            <a:extLst>
              <a:ext uri="{FF2B5EF4-FFF2-40B4-BE49-F238E27FC236}">
                <a16:creationId xmlns:a16="http://schemas.microsoft.com/office/drawing/2014/main" id="{1A59CADD-27ED-DA46-B4FF-7095E87AA9AA}"/>
              </a:ext>
            </a:extLst>
          </p:cNvPr>
          <p:cNvGraphicFramePr>
            <a:graphicFrameLocks noGrp="1"/>
          </p:cNvGraphicFramePr>
          <p:nvPr>
            <p:extLst>
              <p:ext uri="{D42A27DB-BD31-4B8C-83A1-F6EECF244321}">
                <p14:modId xmlns:p14="http://schemas.microsoft.com/office/powerpoint/2010/main" val="1250192780"/>
              </p:ext>
            </p:extLst>
          </p:nvPr>
        </p:nvGraphicFramePr>
        <p:xfrm>
          <a:off x="4625550" y="3551174"/>
          <a:ext cx="5279136" cy="2966720"/>
        </p:xfrm>
        <a:graphic>
          <a:graphicData uri="http://schemas.openxmlformats.org/drawingml/2006/table">
            <a:tbl>
              <a:tblPr firstRow="1" bandRow="1">
                <a:tableStyleId>{2D5ABB26-0587-4C30-8999-92F81FD0307C}</a:tableStyleId>
              </a:tblPr>
              <a:tblGrid>
                <a:gridCol w="1332992">
                  <a:extLst>
                    <a:ext uri="{9D8B030D-6E8A-4147-A177-3AD203B41FA5}">
                      <a16:colId xmlns:a16="http://schemas.microsoft.com/office/drawing/2014/main" val="773159732"/>
                    </a:ext>
                  </a:extLst>
                </a:gridCol>
                <a:gridCol w="1280160">
                  <a:extLst>
                    <a:ext uri="{9D8B030D-6E8A-4147-A177-3AD203B41FA5}">
                      <a16:colId xmlns:a16="http://schemas.microsoft.com/office/drawing/2014/main" val="3934766535"/>
                    </a:ext>
                  </a:extLst>
                </a:gridCol>
                <a:gridCol w="1349248">
                  <a:extLst>
                    <a:ext uri="{9D8B030D-6E8A-4147-A177-3AD203B41FA5}">
                      <a16:colId xmlns:a16="http://schemas.microsoft.com/office/drawing/2014/main" val="3546972100"/>
                    </a:ext>
                  </a:extLst>
                </a:gridCol>
                <a:gridCol w="1316736">
                  <a:extLst>
                    <a:ext uri="{9D8B030D-6E8A-4147-A177-3AD203B41FA5}">
                      <a16:colId xmlns:a16="http://schemas.microsoft.com/office/drawing/2014/main" val="152112100"/>
                    </a:ext>
                  </a:extLst>
                </a:gridCol>
              </a:tblGrid>
              <a:tr h="370840">
                <a:tc>
                  <a:txBody>
                    <a:bodyPr/>
                    <a:lstStyle/>
                    <a:p>
                      <a:r>
                        <a:rPr lang="en-US" sz="1400" dirty="0">
                          <a:latin typeface="Times New Roman" panose="02020603050405020304" pitchFamily="18" charset="0"/>
                          <a:cs typeface="Times New Roman" panose="02020603050405020304" pitchFamily="18" charset="0"/>
                        </a:rPr>
                        <a: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L Contribution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M Contribution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N Contribution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755385"/>
                  </a:ext>
                </a:extLst>
              </a:tr>
              <a:tr h="370840">
                <a:tc>
                  <a:txBody>
                    <a:bodyPr/>
                    <a:lstStyle/>
                    <a:p>
                      <a:r>
                        <a:rPr lang="en-US" sz="1400" dirty="0">
                          <a:latin typeface="Times New Roman" panose="02020603050405020304" pitchFamily="18" charset="0"/>
                          <a:cs typeface="Times New Roman" panose="02020603050405020304" pitchFamily="18" charset="0"/>
                        </a:rPr>
                        <a:t>L, M,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6940754"/>
                  </a:ext>
                </a:extLst>
              </a:tr>
              <a:tr h="370840">
                <a:tc>
                  <a:txBody>
                    <a:bodyPr/>
                    <a:lstStyle/>
                    <a:p>
                      <a:r>
                        <a:rPr lang="en-US" sz="1400" dirty="0">
                          <a:latin typeface="Times New Roman" panose="02020603050405020304" pitchFamily="18" charset="0"/>
                          <a:cs typeface="Times New Roman" panose="02020603050405020304" pitchFamily="18" charset="0"/>
                        </a:rPr>
                        <a:t>L, N,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4726296"/>
                  </a:ext>
                </a:extLst>
              </a:tr>
              <a:tr h="370840">
                <a:tc>
                  <a:txBody>
                    <a:bodyPr/>
                    <a:lstStyle/>
                    <a:p>
                      <a:r>
                        <a:rPr lang="en-US" sz="1400" dirty="0">
                          <a:latin typeface="Times New Roman" panose="02020603050405020304" pitchFamily="18" charset="0"/>
                          <a:cs typeface="Times New Roman" panose="02020603050405020304" pitchFamily="18" charset="0"/>
                        </a:rPr>
                        <a:t>M, L,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8406862"/>
                  </a:ext>
                </a:extLst>
              </a:tr>
              <a:tr h="370840">
                <a:tc>
                  <a:txBody>
                    <a:bodyPr/>
                    <a:lstStyle/>
                    <a:p>
                      <a:r>
                        <a:rPr lang="en-US" sz="1400" dirty="0">
                          <a:latin typeface="Times New Roman" panose="02020603050405020304" pitchFamily="18" charset="0"/>
                          <a:cs typeface="Times New Roman" panose="02020603050405020304" pitchFamily="18" charset="0"/>
                        </a:rPr>
                        <a:t>M, N, 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2792304"/>
                  </a:ext>
                </a:extLst>
              </a:tr>
              <a:tr h="370840">
                <a:tc>
                  <a:txBody>
                    <a:bodyPr/>
                    <a:lstStyle/>
                    <a:p>
                      <a:r>
                        <a:rPr lang="en-US" sz="1400" dirty="0">
                          <a:latin typeface="Times New Roman" panose="02020603050405020304" pitchFamily="18" charset="0"/>
                          <a:cs typeface="Times New Roman" panose="02020603050405020304" pitchFamily="18" charset="0"/>
                        </a:rPr>
                        <a:t>N, L,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3176879"/>
                  </a:ext>
                </a:extLst>
              </a:tr>
              <a:tr h="370840">
                <a:tc>
                  <a:txBody>
                    <a:bodyPr/>
                    <a:lstStyle/>
                    <a:p>
                      <a:r>
                        <a:rPr lang="en-US" sz="1400" dirty="0">
                          <a:latin typeface="Times New Roman" panose="02020603050405020304" pitchFamily="18" charset="0"/>
                          <a:cs typeface="Times New Roman" panose="02020603050405020304" pitchFamily="18" charset="0"/>
                        </a:rPr>
                        <a:t>N, M, 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4553343"/>
                  </a:ext>
                </a:extLst>
              </a:tr>
              <a:tr h="370840">
                <a:tc>
                  <a:txBody>
                    <a:bodyPr/>
                    <a:lstStyle/>
                    <a:p>
                      <a:r>
                        <a:rPr lang="en-US" sz="1400" dirty="0">
                          <a:latin typeface="Times New Roman" panose="02020603050405020304" pitchFamily="18" charset="0"/>
                          <a:cs typeface="Times New Roman" panose="02020603050405020304" pitchFamily="18" charset="0"/>
                        </a:rPr>
                        <a:t>Shapley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34.17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41.7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24.17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1721"/>
                  </a:ext>
                </a:extLst>
              </a:tr>
            </a:tbl>
          </a:graphicData>
        </a:graphic>
      </p:graphicFrame>
      <p:sp>
        <p:nvSpPr>
          <p:cNvPr id="12" name="Oval 11" descr="V(L,M) - V(L) = 50 -10 = 40">
            <a:extLst>
              <a:ext uri="{FF2B5EF4-FFF2-40B4-BE49-F238E27FC236}">
                <a16:creationId xmlns:a16="http://schemas.microsoft.com/office/drawing/2014/main" id="{A896AF81-25F4-A647-8352-4CFD4C892E76}"/>
              </a:ext>
              <a:ext uri="{C183D7F6-B498-43B3-948B-1728B52AA6E4}">
                <adec:decorative xmlns:adec="http://schemas.microsoft.com/office/drawing/2017/decorative" val="0"/>
              </a:ext>
            </a:extLst>
          </p:cNvPr>
          <p:cNvSpPr/>
          <p:nvPr/>
        </p:nvSpPr>
        <p:spPr>
          <a:xfrm>
            <a:off x="6850399" y="2792903"/>
            <a:ext cx="1950720" cy="633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V(L,M) - V(L) = 50 -10 = 40</a:t>
            </a:r>
            <a:endPar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7" name="Oval 16" descr="V(L,M) - V(L) = 50 -10 = 40">
            <a:extLst>
              <a:ext uri="{FF2B5EF4-FFF2-40B4-BE49-F238E27FC236}">
                <a16:creationId xmlns:a16="http://schemas.microsoft.com/office/drawing/2014/main" id="{BCE02F86-193C-2F47-8D96-B39EE9A3D1CE}"/>
              </a:ext>
              <a:ext uri="{C183D7F6-B498-43B3-948B-1728B52AA6E4}">
                <adec:decorative xmlns:adec="http://schemas.microsoft.com/office/drawing/2017/decorative" val="0"/>
              </a:ext>
            </a:extLst>
          </p:cNvPr>
          <p:cNvSpPr/>
          <p:nvPr/>
        </p:nvSpPr>
        <p:spPr>
          <a:xfrm>
            <a:off x="7970886" y="2756250"/>
            <a:ext cx="2447545" cy="633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V(L,M,N) – V(L,M) = 100 – 50 = 50</a:t>
            </a:r>
          </a:p>
        </p:txBody>
      </p:sp>
      <p:sp>
        <p:nvSpPr>
          <p:cNvPr id="18" name="Oval 17" descr="V(L,M) - V(L) = 50 -10 = 40">
            <a:extLst>
              <a:ext uri="{FF2B5EF4-FFF2-40B4-BE49-F238E27FC236}">
                <a16:creationId xmlns:a16="http://schemas.microsoft.com/office/drawing/2014/main" id="{E179BE75-DE68-5344-A899-C32B338F2322}"/>
              </a:ext>
              <a:ext uri="{C183D7F6-B498-43B3-948B-1728B52AA6E4}">
                <adec:decorative xmlns:adec="http://schemas.microsoft.com/office/drawing/2017/decorative" val="0"/>
              </a:ext>
            </a:extLst>
          </p:cNvPr>
          <p:cNvSpPr/>
          <p:nvPr/>
        </p:nvSpPr>
        <p:spPr>
          <a:xfrm>
            <a:off x="5741795" y="2792903"/>
            <a:ext cx="1370140" cy="4363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latin typeface="Times New Roman" panose="02020603050405020304" pitchFamily="18" charset="0"/>
                <a:cs typeface="Times New Roman" panose="02020603050405020304" pitchFamily="18" charset="0"/>
              </a:rPr>
              <a:t>V(L) = 10</a:t>
            </a:r>
          </a:p>
        </p:txBody>
      </p:sp>
      <p:cxnSp>
        <p:nvCxnSpPr>
          <p:cNvPr id="20" name="Straight Arrow Connector 19">
            <a:extLst>
              <a:ext uri="{FF2B5EF4-FFF2-40B4-BE49-F238E27FC236}">
                <a16:creationId xmlns:a16="http://schemas.microsoft.com/office/drawing/2014/main" id="{ED225597-3DEB-1140-98A7-4E367C6D5FD7}"/>
              </a:ext>
            </a:extLst>
          </p:cNvPr>
          <p:cNvCxnSpPr>
            <a:cxnSpLocks/>
          </p:cNvCxnSpPr>
          <p:nvPr/>
        </p:nvCxnSpPr>
        <p:spPr>
          <a:xfrm flipV="1">
            <a:off x="6244126" y="3309286"/>
            <a:ext cx="182739" cy="62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CA8E28-2B6A-9841-A8E8-CB33C44F567D}"/>
              </a:ext>
            </a:extLst>
          </p:cNvPr>
          <p:cNvCxnSpPr>
            <a:cxnSpLocks/>
          </p:cNvCxnSpPr>
          <p:nvPr/>
        </p:nvCxnSpPr>
        <p:spPr>
          <a:xfrm flipV="1">
            <a:off x="7536451" y="3463540"/>
            <a:ext cx="289308" cy="531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AFFA9B3-A8EA-6343-81CB-7E0011F4B59F}"/>
              </a:ext>
            </a:extLst>
          </p:cNvPr>
          <p:cNvCxnSpPr>
            <a:cxnSpLocks/>
          </p:cNvCxnSpPr>
          <p:nvPr/>
        </p:nvCxnSpPr>
        <p:spPr>
          <a:xfrm flipV="1">
            <a:off x="8912707" y="3426887"/>
            <a:ext cx="194677" cy="567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2DD7994-993B-DD4E-9DAA-D81B6D37C0A4}"/>
              </a:ext>
            </a:extLst>
          </p:cNvPr>
          <p:cNvSpPr/>
          <p:nvPr/>
        </p:nvSpPr>
        <p:spPr>
          <a:xfrm>
            <a:off x="5838286" y="3865940"/>
            <a:ext cx="588579" cy="2291648"/>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a:solidFill>
                  <a:srgbClr val="D61E42"/>
                </a:solidFill>
              </a:ln>
              <a:noFill/>
            </a:endParaRPr>
          </a:p>
        </p:txBody>
      </p:sp>
      <p:sp>
        <p:nvSpPr>
          <p:cNvPr id="29" name="TextBox 28">
            <a:extLst>
              <a:ext uri="{FF2B5EF4-FFF2-40B4-BE49-F238E27FC236}">
                <a16:creationId xmlns:a16="http://schemas.microsoft.com/office/drawing/2014/main" id="{7E3B0416-D48B-9547-939B-39F64EE285C9}"/>
              </a:ext>
            </a:extLst>
          </p:cNvPr>
          <p:cNvSpPr txBox="1"/>
          <p:nvPr/>
        </p:nvSpPr>
        <p:spPr>
          <a:xfrm>
            <a:off x="6273994" y="5800468"/>
            <a:ext cx="519790" cy="369332"/>
          </a:xfrm>
          <a:prstGeom prst="rect">
            <a:avLst/>
          </a:prstGeom>
          <a:noFill/>
        </p:spPr>
        <p:txBody>
          <a:bodyPr wrap="square" rtlCol="0">
            <a:spAutoFit/>
          </a:bodyPr>
          <a:lstStyle/>
          <a:p>
            <a:r>
              <a:rPr lang="en-US" dirty="0">
                <a:solidFill>
                  <a:srgbClr val="FF0000"/>
                </a:solidFill>
              </a:rPr>
              <a:t>/6</a:t>
            </a:r>
          </a:p>
        </p:txBody>
      </p:sp>
    </p:spTree>
    <p:extLst>
      <p:ext uri="{BB962C8B-B14F-4D97-AF65-F5344CB8AC3E}">
        <p14:creationId xmlns:p14="http://schemas.microsoft.com/office/powerpoint/2010/main" val="409402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250"/>
                                        <p:tgtEl>
                                          <p:spTgt spid="17"/>
                                        </p:tgtEl>
                                      </p:cBhvr>
                                    </p:animEffect>
                                    <p:set>
                                      <p:cBhvr>
                                        <p:cTn id="37" dur="1" fill="hold">
                                          <p:stCondLst>
                                            <p:cond delay="24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250"/>
                                        <p:tgtEl>
                                          <p:spTgt spid="27"/>
                                        </p:tgtEl>
                                      </p:cBhvr>
                                    </p:animEffect>
                                    <p:set>
                                      <p:cBhvr>
                                        <p:cTn id="40" dur="1" fill="hold">
                                          <p:stCondLst>
                                            <p:cond delay="249"/>
                                          </p:stCondLst>
                                        </p:cTn>
                                        <p:tgtEl>
                                          <p:spTgt spid="2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7" grpId="0" animBg="1"/>
      <p:bldP spid="17" grpId="1" animBg="1"/>
      <p:bldP spid="18" grpId="0" animBg="1"/>
      <p:bldP spid="18" grpId="1" animBg="1"/>
      <p:bldP spid="28"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SHAP</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5" name="Rectangle 4">
            <a:extLst>
              <a:ext uri="{FF2B5EF4-FFF2-40B4-BE49-F238E27FC236}">
                <a16:creationId xmlns:a16="http://schemas.microsoft.com/office/drawing/2014/main" id="{76E1B7DE-C07D-814A-AA7E-DF2890F07ED3}"/>
              </a:ext>
            </a:extLst>
          </p:cNvPr>
          <p:cNvSpPr/>
          <p:nvPr/>
        </p:nvSpPr>
        <p:spPr>
          <a:xfrm>
            <a:off x="885669" y="1322835"/>
            <a:ext cx="9968378" cy="4526239"/>
          </a:xfrm>
          <a:prstGeom prst="rect">
            <a:avLst/>
          </a:prstGeom>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Implementation: </a:t>
            </a:r>
          </a:p>
          <a:p>
            <a:pPr marL="285750" indent="-285750">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sudo</a:t>
            </a:r>
            <a:r>
              <a:rPr lang="en-US" sz="1600" dirty="0">
                <a:latin typeface="Times New Roman" panose="02020603050405020304" pitchFamily="18" charset="0"/>
                <a:cs typeface="Times New Roman" panose="02020603050405020304" pitchFamily="18" charset="0"/>
              </a:rPr>
              <a:t> pip3 install </a:t>
            </a:r>
            <a:r>
              <a:rPr lang="en-US" sz="1600" dirty="0" err="1">
                <a:latin typeface="Times New Roman" panose="02020603050405020304" pitchFamily="18" charset="0"/>
                <a:cs typeface="Times New Roman" panose="02020603050405020304" pitchFamily="18" charset="0"/>
              </a:rPr>
              <a:t>shap</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==2.4.3, </a:t>
            </a:r>
            <a:r>
              <a:rPr lang="en-US" sz="1600" dirty="0" err="1">
                <a:latin typeface="Times New Roman" panose="02020603050405020304" pitchFamily="18" charset="0"/>
                <a:cs typeface="Times New Roman" panose="02020603050405020304" pitchFamily="18" charset="0"/>
              </a:rPr>
              <a:t>tensorflow</a:t>
            </a:r>
            <a:r>
              <a:rPr lang="en-US" sz="1600" dirty="0">
                <a:latin typeface="Times New Roman" panose="02020603050405020304" pitchFamily="18" charset="0"/>
                <a:cs typeface="Times New Roman" panose="02020603050405020304" pitchFamily="18" charset="0"/>
              </a:rPr>
              <a:t>==2.3.0</a:t>
            </a:r>
          </a:p>
          <a:p>
            <a:pPr>
              <a:lnSpc>
                <a:spcPct val="150000"/>
              </a:lnSpc>
            </a:pP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SHAP: a unified approach</a:t>
            </a:r>
          </a:p>
          <a:p>
            <a:pPr marL="285750" indent="-285750">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KernelExplainer</a:t>
            </a:r>
            <a:r>
              <a:rPr lang="en-US" sz="1600" dirty="0">
                <a:latin typeface="Times New Roman" panose="02020603050405020304" pitchFamily="18" charset="0"/>
                <a:cs typeface="Times New Roman" panose="02020603050405020304" pitchFamily="18" charset="0"/>
              </a:rPr>
              <a:t>: explain the output of any function.</a:t>
            </a:r>
          </a:p>
          <a:p>
            <a:pPr marL="285750" indent="-285750">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PartitionExplainer</a:t>
            </a:r>
            <a:r>
              <a:rPr lang="en-US" sz="1600" dirty="0">
                <a:latin typeface="Times New Roman" panose="02020603050405020304" pitchFamily="18" charset="0"/>
                <a:cs typeface="Times New Roman" panose="02020603050405020304" pitchFamily="18" charset="0"/>
              </a:rPr>
              <a:t>: explain the output of any function.</a:t>
            </a:r>
          </a:p>
          <a:p>
            <a:pPr marL="285750" indent="-285750">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TreeExplainer</a:t>
            </a:r>
            <a:r>
              <a:rPr lang="en-US" sz="1600" dirty="0">
                <a:latin typeface="Times New Roman" panose="02020603050405020304" pitchFamily="18" charset="0"/>
                <a:cs typeface="Times New Roman" panose="02020603050405020304" pitchFamily="18" charset="0"/>
              </a:rPr>
              <a:t>: explain the output of ensemble tree models.</a:t>
            </a:r>
          </a:p>
          <a:p>
            <a:pPr marL="285750" indent="-285750">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LinearExplainer</a:t>
            </a:r>
            <a:r>
              <a:rPr lang="en-US" sz="1600" dirty="0">
                <a:latin typeface="Times New Roman" panose="02020603050405020304" pitchFamily="18" charset="0"/>
                <a:cs typeface="Times New Roman" panose="02020603050405020304" pitchFamily="18" charset="0"/>
              </a:rPr>
              <a:t>: explain the output of  a linear model</a:t>
            </a:r>
          </a:p>
          <a:p>
            <a:pPr marL="285750" indent="-285750">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DeepExplainer</a:t>
            </a:r>
            <a:r>
              <a:rPr lang="en-US" sz="1600" dirty="0">
                <a:latin typeface="Times New Roman" panose="02020603050405020304" pitchFamily="18" charset="0"/>
                <a:cs typeface="Times New Roman" panose="02020603050405020304" pitchFamily="18" charset="0"/>
              </a:rPr>
              <a:t> &amp; </a:t>
            </a:r>
            <a:r>
              <a:rPr lang="en-US" sz="1600" dirty="0" err="1">
                <a:latin typeface="Times New Roman" panose="02020603050405020304" pitchFamily="18" charset="0"/>
                <a:cs typeface="Times New Roman" panose="02020603050405020304" pitchFamily="18" charset="0"/>
              </a:rPr>
              <a:t>GradientExplainer</a:t>
            </a:r>
            <a:r>
              <a:rPr lang="en-US" sz="1600" dirty="0">
                <a:latin typeface="Times New Roman" panose="02020603050405020304" pitchFamily="18" charset="0"/>
                <a:cs typeface="Times New Roman" panose="02020603050405020304" pitchFamily="18" charset="0"/>
              </a:rPr>
              <a:t>: explain the output of deep learning models.</a:t>
            </a:r>
          </a:p>
          <a:p>
            <a:pPr marL="285750" indent="-285750">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AdditiveExplainer</a:t>
            </a:r>
            <a:r>
              <a:rPr lang="en-US" sz="1600" dirty="0">
                <a:latin typeface="Times New Roman" panose="02020603050405020304" pitchFamily="18" charset="0"/>
                <a:cs typeface="Times New Roman" panose="02020603050405020304" pitchFamily="18" charset="0"/>
              </a:rPr>
              <a:t>: Computes SHAP values for generalized additive models.</a:t>
            </a:r>
          </a:p>
          <a:p>
            <a:pPr marL="285750"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11" name="Picture 10" descr="Icon&#10;&#10;Description automatically generated">
            <a:extLst>
              <a:ext uri="{FF2B5EF4-FFF2-40B4-BE49-F238E27FC236}">
                <a16:creationId xmlns:a16="http://schemas.microsoft.com/office/drawing/2014/main" id="{44890B64-F024-A64C-88C9-14EA03CF6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342" y="1714976"/>
            <a:ext cx="2476500" cy="2908300"/>
          </a:xfrm>
          <a:prstGeom prst="rect">
            <a:avLst/>
          </a:prstGeom>
        </p:spPr>
      </p:pic>
      <p:sp>
        <p:nvSpPr>
          <p:cNvPr id="13" name="Rectangle 12">
            <a:extLst>
              <a:ext uri="{FF2B5EF4-FFF2-40B4-BE49-F238E27FC236}">
                <a16:creationId xmlns:a16="http://schemas.microsoft.com/office/drawing/2014/main" id="{0501AF0F-A38B-7B4A-AB04-2E7246E0AD9D}"/>
              </a:ext>
            </a:extLst>
          </p:cNvPr>
          <p:cNvSpPr/>
          <p:nvPr/>
        </p:nvSpPr>
        <p:spPr>
          <a:xfrm>
            <a:off x="568106" y="3265249"/>
            <a:ext cx="415498" cy="369332"/>
          </a:xfrm>
          <a:prstGeom prst="rect">
            <a:avLst/>
          </a:prstGeom>
        </p:spPr>
        <p:txBody>
          <a:bodyPr wrap="none">
            <a:spAutoFit/>
          </a:bodyPr>
          <a:lstStyle/>
          <a:p>
            <a:pPr fontAlgn="base"/>
            <a:r>
              <a:rPr lang="en-US" dirty="0">
                <a:solidFill>
                  <a:srgbClr val="000000"/>
                </a:solidFill>
                <a:latin typeface="apple color emoji" pitchFamily="2" charset="0"/>
              </a:rPr>
              <a:t>🌟</a:t>
            </a:r>
            <a:endParaRPr lang="en-US" b="1" dirty="0">
              <a:solidFill>
                <a:srgbClr val="000000"/>
              </a:solidFill>
              <a:latin typeface="helvetica neue" panose="02000503000000020004" pitchFamily="2" charset="0"/>
            </a:endParaRPr>
          </a:p>
        </p:txBody>
      </p:sp>
      <p:sp>
        <p:nvSpPr>
          <p:cNvPr id="14" name="Rectangle 13">
            <a:extLst>
              <a:ext uri="{FF2B5EF4-FFF2-40B4-BE49-F238E27FC236}">
                <a16:creationId xmlns:a16="http://schemas.microsoft.com/office/drawing/2014/main" id="{72020DA3-0AE7-BC46-B0F0-D80C9C5F2D2F}"/>
              </a:ext>
            </a:extLst>
          </p:cNvPr>
          <p:cNvSpPr/>
          <p:nvPr/>
        </p:nvSpPr>
        <p:spPr>
          <a:xfrm>
            <a:off x="568106" y="4723935"/>
            <a:ext cx="415498" cy="369332"/>
          </a:xfrm>
          <a:prstGeom prst="rect">
            <a:avLst/>
          </a:prstGeom>
        </p:spPr>
        <p:txBody>
          <a:bodyPr wrap="none">
            <a:spAutoFit/>
          </a:bodyPr>
          <a:lstStyle/>
          <a:p>
            <a:pPr fontAlgn="base"/>
            <a:r>
              <a:rPr lang="en-US" dirty="0">
                <a:solidFill>
                  <a:srgbClr val="000000"/>
                </a:solidFill>
                <a:latin typeface="apple color emoji" pitchFamily="2" charset="0"/>
              </a:rPr>
              <a:t>🌟</a:t>
            </a:r>
            <a:endParaRPr lang="en-US" b="1" dirty="0">
              <a:solidFill>
                <a:srgbClr val="000000"/>
              </a:solidFill>
              <a:latin typeface="helvetica neue" panose="02000503000000020004" pitchFamily="2" charset="0"/>
            </a:endParaRPr>
          </a:p>
        </p:txBody>
      </p:sp>
    </p:spTree>
    <p:extLst>
      <p:ext uri="{BB962C8B-B14F-4D97-AF65-F5344CB8AC3E}">
        <p14:creationId xmlns:p14="http://schemas.microsoft.com/office/powerpoint/2010/main" val="199136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SHAP</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6" name="TextBox 5">
            <a:extLst>
              <a:ext uri="{FF2B5EF4-FFF2-40B4-BE49-F238E27FC236}">
                <a16:creationId xmlns:a16="http://schemas.microsoft.com/office/drawing/2014/main" id="{D5D80639-15EB-A548-9EC3-5B3414FC60FF}"/>
              </a:ext>
            </a:extLst>
          </p:cNvPr>
          <p:cNvSpPr txBox="1"/>
          <p:nvPr/>
        </p:nvSpPr>
        <p:spPr>
          <a:xfrm>
            <a:off x="7172696" y="1134204"/>
            <a:ext cx="4347791" cy="5588068"/>
          </a:xfrm>
          <a:prstGeom prst="rect">
            <a:avLst/>
          </a:prstGeom>
          <a:noFill/>
        </p:spPr>
        <p:txBody>
          <a:bodyPr wrap="square" rtlCol="0">
            <a:spAutoFit/>
          </a:bodyPr>
          <a:lstStyle/>
          <a:p>
            <a:pPr>
              <a:lnSpc>
                <a:spcPct val="150000"/>
              </a:lnSpc>
            </a:pPr>
            <a:r>
              <a:rPr lang="en-US" sz="1600" dirty="0" err="1">
                <a:latin typeface="Times New Roman" panose="02020603050405020304" pitchFamily="18" charset="0"/>
                <a:cs typeface="Times New Roman" panose="02020603050405020304" pitchFamily="18" charset="0"/>
              </a:rPr>
              <a:t>DeepExplainer</a:t>
            </a:r>
            <a:r>
              <a:rPr lang="en-US" sz="1600" dirty="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 enhanced version of the </a:t>
            </a:r>
            <a:r>
              <a:rPr lang="en-US" sz="1600" dirty="0" err="1">
                <a:latin typeface="Times New Roman" panose="02020603050405020304" pitchFamily="18" charset="0"/>
                <a:cs typeface="Times New Roman" panose="02020603050405020304" pitchFamily="18" charset="0"/>
              </a:rPr>
              <a:t>DeepLIFT</a:t>
            </a:r>
            <a:r>
              <a:rPr lang="en-US" sz="1600" dirty="0">
                <a:latin typeface="Times New Roman" panose="02020603050405020304" pitchFamily="18" charset="0"/>
                <a:cs typeface="Times New Roman" panose="02020603050405020304" pitchFamily="18" charset="0"/>
              </a:rPr>
              <a:t> algorithm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approximate the conditional expectations of SHAP values using a selection of background samples.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per node attribution rules in </a:t>
            </a:r>
            <a:r>
              <a:rPr lang="en-US" sz="1600" dirty="0" err="1">
                <a:latin typeface="Times New Roman" panose="02020603050405020304" pitchFamily="18" charset="0"/>
                <a:cs typeface="Times New Roman" panose="02020603050405020304" pitchFamily="18" charset="0"/>
              </a:rPr>
              <a:t>DeepLIFT</a:t>
            </a:r>
            <a:r>
              <a:rPr lang="en-US" sz="1600" dirty="0">
                <a:latin typeface="Times New Roman" panose="02020603050405020304" pitchFamily="18" charset="0"/>
                <a:cs typeface="Times New Roman" panose="02020603050405020304" pitchFamily="18" charset="0"/>
              </a:rPr>
              <a:t> can be chosen to approximate Shapley values. By integrating over many background samples, Deep estimates approximate SHAP values such that they sum up to the difference between the expected model output on the passed background samples and the current model output (f(x) - E[f(x)]).</a:t>
            </a:r>
          </a:p>
          <a:p>
            <a:pPr marL="285750"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F56155F-E78C-6749-857A-B921C72CD16A}"/>
              </a:ext>
            </a:extLst>
          </p:cNvPr>
          <p:cNvSpPr txBox="1"/>
          <p:nvPr/>
        </p:nvSpPr>
        <p:spPr>
          <a:xfrm>
            <a:off x="669924" y="1134204"/>
            <a:ext cx="6241516" cy="1525418"/>
          </a:xfrm>
          <a:prstGeom prst="rect">
            <a:avLst/>
          </a:prstGeom>
          <a:noFill/>
        </p:spPr>
        <p:txBody>
          <a:bodyPr wrap="square" rtlCol="0">
            <a:spAutoFit/>
          </a:bodyPr>
          <a:lstStyle/>
          <a:p>
            <a:pPr>
              <a:lnSpc>
                <a:spcPct val="150000"/>
              </a:lnSpc>
            </a:pPr>
            <a:r>
              <a:rPr lang="en-US" sz="1600" dirty="0" err="1">
                <a:latin typeface="Times New Roman" panose="02020603050405020304" pitchFamily="18" charset="0"/>
                <a:cs typeface="Times New Roman" panose="02020603050405020304" pitchFamily="18" charset="0"/>
              </a:rPr>
              <a:t>KernelExplainer</a:t>
            </a:r>
            <a:r>
              <a:rPr lang="en-US" sz="1600" dirty="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Linear LIME + Shapley values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uses a special weighted linear regression to compute the importance of each feature.  </a:t>
            </a:r>
          </a:p>
        </p:txBody>
      </p:sp>
      <p:sp>
        <p:nvSpPr>
          <p:cNvPr id="9" name="TextBox 8">
            <a:extLst>
              <a:ext uri="{FF2B5EF4-FFF2-40B4-BE49-F238E27FC236}">
                <a16:creationId xmlns:a16="http://schemas.microsoft.com/office/drawing/2014/main" id="{5F2D2243-3DDA-434B-A283-6C918C3737F8}"/>
              </a:ext>
            </a:extLst>
          </p:cNvPr>
          <p:cNvSpPr txBox="1"/>
          <p:nvPr/>
        </p:nvSpPr>
        <p:spPr>
          <a:xfrm>
            <a:off x="669924" y="2765126"/>
            <a:ext cx="6395895" cy="3371820"/>
          </a:xfrm>
          <a:prstGeom prst="rect">
            <a:avLst/>
          </a:prstGeom>
          <a:noFill/>
        </p:spPr>
        <p:txBody>
          <a:bodyPr wrap="square" rtlCol="0">
            <a:spAutoFit/>
          </a:bodyPr>
          <a:lstStyle/>
          <a:p>
            <a:pPr>
              <a:lnSpc>
                <a:spcPct val="150000"/>
              </a:lnSpc>
            </a:pPr>
            <a:r>
              <a:rPr lang="en-US" sz="1600" dirty="0" err="1">
                <a:latin typeface="Times New Roman" panose="02020603050405020304" pitchFamily="18" charset="0"/>
                <a:cs typeface="Times New Roman" panose="02020603050405020304" pitchFamily="18" charset="0"/>
              </a:rPr>
              <a:t>GradientExplainer</a:t>
            </a:r>
            <a:r>
              <a:rPr lang="en-US" sz="1600"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 extension of integrated gradients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an adaptation to make integrated gradients values approximate SHAP values, expected gradients reformulates the integral as an expectation and combines that expectation with sampling reference values from the background dataset.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leads to a single combined expectation of gradients that converges to attributions that sum to the difference between the expected model output and the current output.</a:t>
            </a:r>
            <a:endParaRPr lang="en-US" sz="1600" dirty="0"/>
          </a:p>
        </p:txBody>
      </p:sp>
    </p:spTree>
    <p:extLst>
      <p:ext uri="{BB962C8B-B14F-4D97-AF65-F5344CB8AC3E}">
        <p14:creationId xmlns:p14="http://schemas.microsoft.com/office/powerpoint/2010/main" val="304713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DeepExplainer</a:t>
            </a:r>
            <a:r>
              <a:rPr lang="en-US" dirty="0">
                <a:latin typeface="Times New Roman" panose="02020603050405020304" pitchFamily="18" charset="0"/>
                <a:cs typeface="Times New Roman" panose="02020603050405020304" pitchFamily="18" charset="0"/>
              </a:rPr>
              <a:t> explains handwritten digits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pic>
        <p:nvPicPr>
          <p:cNvPr id="7" name="Picture 6" descr="A picture containing calendar&#10;&#10;Description automatically generated">
            <a:extLst>
              <a:ext uri="{FF2B5EF4-FFF2-40B4-BE49-F238E27FC236}">
                <a16:creationId xmlns:a16="http://schemas.microsoft.com/office/drawing/2014/main" id="{1137278A-797D-2342-8629-33A8E6896C34}"/>
              </a:ext>
            </a:extLst>
          </p:cNvPr>
          <p:cNvPicPr/>
          <p:nvPr/>
        </p:nvPicPr>
        <p:blipFill>
          <a:blip r:embed="rId2">
            <a:extLst>
              <a:ext uri="{28A0092B-C50C-407E-A947-70E740481C1C}">
                <a14:useLocalDpi xmlns:a14="http://schemas.microsoft.com/office/drawing/2010/main" val="0"/>
              </a:ext>
            </a:extLst>
          </a:blip>
          <a:stretch>
            <a:fillRect/>
          </a:stretch>
        </p:blipFill>
        <p:spPr>
          <a:xfrm>
            <a:off x="2066530" y="1831981"/>
            <a:ext cx="7504758" cy="4614863"/>
          </a:xfrm>
          <a:prstGeom prst="rect">
            <a:avLst/>
          </a:prstGeom>
        </p:spPr>
      </p:pic>
      <p:sp>
        <p:nvSpPr>
          <p:cNvPr id="5" name="Rectangle 4">
            <a:extLst>
              <a:ext uri="{FF2B5EF4-FFF2-40B4-BE49-F238E27FC236}">
                <a16:creationId xmlns:a16="http://schemas.microsoft.com/office/drawing/2014/main" id="{70290654-66A8-AE48-A8BD-29FA72D99C69}"/>
              </a:ext>
            </a:extLst>
          </p:cNvPr>
          <p:cNvSpPr/>
          <p:nvPr/>
        </p:nvSpPr>
        <p:spPr>
          <a:xfrm>
            <a:off x="1777802" y="1201335"/>
            <a:ext cx="8634805" cy="458011"/>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Red areas increase the probability of that class, and blue areas decrease the probability</a:t>
            </a:r>
          </a:p>
        </p:txBody>
      </p:sp>
      <p:sp>
        <p:nvSpPr>
          <p:cNvPr id="6" name="Rounded Rectangle 5">
            <a:extLst>
              <a:ext uri="{FF2B5EF4-FFF2-40B4-BE49-F238E27FC236}">
                <a16:creationId xmlns:a16="http://schemas.microsoft.com/office/drawing/2014/main" id="{0B31268C-A887-584E-B07E-47AEF7CB9463}"/>
              </a:ext>
            </a:extLst>
          </p:cNvPr>
          <p:cNvSpPr/>
          <p:nvPr/>
        </p:nvSpPr>
        <p:spPr>
          <a:xfrm>
            <a:off x="5652655" y="5082639"/>
            <a:ext cx="332509" cy="368135"/>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8" name="Rounded Rectangle 7">
            <a:extLst>
              <a:ext uri="{FF2B5EF4-FFF2-40B4-BE49-F238E27FC236}">
                <a16:creationId xmlns:a16="http://schemas.microsoft.com/office/drawing/2014/main" id="{703B174A-03B7-DB4C-9789-5FFE112D1B7B}"/>
              </a:ext>
            </a:extLst>
          </p:cNvPr>
          <p:cNvSpPr/>
          <p:nvPr/>
        </p:nvSpPr>
        <p:spPr>
          <a:xfrm>
            <a:off x="8963892" y="5069047"/>
            <a:ext cx="332509" cy="368135"/>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9" name="Rounded Rectangle 8">
            <a:extLst>
              <a:ext uri="{FF2B5EF4-FFF2-40B4-BE49-F238E27FC236}">
                <a16:creationId xmlns:a16="http://schemas.microsoft.com/office/drawing/2014/main" id="{D1E78D20-6F64-784F-8446-6BAA67A46A57}"/>
              </a:ext>
            </a:extLst>
          </p:cNvPr>
          <p:cNvSpPr/>
          <p:nvPr/>
        </p:nvSpPr>
        <p:spPr>
          <a:xfrm>
            <a:off x="5652654" y="3273243"/>
            <a:ext cx="332509" cy="368135"/>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0" name="Rounded Rectangle 9">
            <a:extLst>
              <a:ext uri="{FF2B5EF4-FFF2-40B4-BE49-F238E27FC236}">
                <a16:creationId xmlns:a16="http://schemas.microsoft.com/office/drawing/2014/main" id="{626789DC-1D92-1A44-B04F-299CC4510F01}"/>
              </a:ext>
            </a:extLst>
          </p:cNvPr>
          <p:cNvSpPr/>
          <p:nvPr/>
        </p:nvSpPr>
        <p:spPr>
          <a:xfrm>
            <a:off x="8975766" y="3273242"/>
            <a:ext cx="332509" cy="368135"/>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Tree>
    <p:extLst>
      <p:ext uri="{BB962C8B-B14F-4D97-AF65-F5344CB8AC3E}">
        <p14:creationId xmlns:p14="http://schemas.microsoft.com/office/powerpoint/2010/main" val="111437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GradientExplainer</a:t>
            </a:r>
            <a:r>
              <a:rPr lang="en-US" dirty="0">
                <a:latin typeface="Times New Roman" panose="02020603050405020304" pitchFamily="18" charset="0"/>
                <a:cs typeface="Times New Roman" panose="02020603050405020304" pitchFamily="18" charset="0"/>
              </a:rPr>
              <a:t> explains handwritten digits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pic>
        <p:nvPicPr>
          <p:cNvPr id="6" name="Picture 5" descr="A picture containing calendar&#10;&#10;Description automatically generated">
            <a:extLst>
              <a:ext uri="{FF2B5EF4-FFF2-40B4-BE49-F238E27FC236}">
                <a16:creationId xmlns:a16="http://schemas.microsoft.com/office/drawing/2014/main" id="{8040A4F2-B016-374F-AEF3-6A10ACA0007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52279" y="1670367"/>
            <a:ext cx="7468728" cy="4570096"/>
          </a:xfrm>
          <a:prstGeom prst="rect">
            <a:avLst/>
          </a:prstGeom>
        </p:spPr>
      </p:pic>
      <p:sp>
        <p:nvSpPr>
          <p:cNvPr id="5" name="Rectangle 4">
            <a:extLst>
              <a:ext uri="{FF2B5EF4-FFF2-40B4-BE49-F238E27FC236}">
                <a16:creationId xmlns:a16="http://schemas.microsoft.com/office/drawing/2014/main" id="{FAAA5771-2475-224A-9DF8-B6C1DB34F21A}"/>
              </a:ext>
            </a:extLst>
          </p:cNvPr>
          <p:cNvSpPr/>
          <p:nvPr/>
        </p:nvSpPr>
        <p:spPr>
          <a:xfrm>
            <a:off x="2234347" y="1164867"/>
            <a:ext cx="254428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Similar to </a:t>
            </a:r>
            <a:r>
              <a:rPr lang="en-US" dirty="0" err="1">
                <a:latin typeface="Times New Roman" panose="02020603050405020304" pitchFamily="18" charset="0"/>
                <a:cs typeface="Times New Roman" panose="02020603050405020304" pitchFamily="18" charset="0"/>
              </a:rPr>
              <a:t>DeepExplainer</a:t>
            </a:r>
            <a:endParaRPr lang="en-US" dirty="0"/>
          </a:p>
        </p:txBody>
      </p:sp>
    </p:spTree>
    <p:extLst>
      <p:ext uri="{BB962C8B-B14F-4D97-AF65-F5344CB8AC3E}">
        <p14:creationId xmlns:p14="http://schemas.microsoft.com/office/powerpoint/2010/main" val="2622058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KernelExplainer</a:t>
            </a:r>
            <a:r>
              <a:rPr lang="en-US" dirty="0">
                <a:latin typeface="Times New Roman" panose="02020603050405020304" pitchFamily="18" charset="0"/>
                <a:cs typeface="Times New Roman" panose="02020603050405020304" pitchFamily="18" charset="0"/>
              </a:rPr>
              <a:t> explains handwritten digits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5" name="Picture 4" descr="Application&#10;&#10;Description automatically generated">
            <a:extLst>
              <a:ext uri="{FF2B5EF4-FFF2-40B4-BE49-F238E27FC236}">
                <a16:creationId xmlns:a16="http://schemas.microsoft.com/office/drawing/2014/main" id="{B27A02D2-E680-9E4A-979C-F5EE1CAEE89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83543" y="1688689"/>
            <a:ext cx="3420052" cy="4562201"/>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26FD1241-6EAB-4B41-8236-FCEED6E3DA4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92923" y="1678261"/>
            <a:ext cx="3332316" cy="4562202"/>
          </a:xfrm>
          <a:prstGeom prst="rect">
            <a:avLst/>
          </a:prstGeom>
        </p:spPr>
      </p:pic>
      <p:sp>
        <p:nvSpPr>
          <p:cNvPr id="7" name="Rectangle 6">
            <a:extLst>
              <a:ext uri="{FF2B5EF4-FFF2-40B4-BE49-F238E27FC236}">
                <a16:creationId xmlns:a16="http://schemas.microsoft.com/office/drawing/2014/main" id="{435A3363-C218-FD4C-8A3F-DC69876B5AEA}"/>
              </a:ext>
            </a:extLst>
          </p:cNvPr>
          <p:cNvSpPr/>
          <p:nvPr/>
        </p:nvSpPr>
        <p:spPr>
          <a:xfrm>
            <a:off x="2666761" y="1308929"/>
            <a:ext cx="201208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Hard to understand.</a:t>
            </a:r>
            <a:endParaRPr lang="en-US" dirty="0"/>
          </a:p>
        </p:txBody>
      </p:sp>
    </p:spTree>
    <p:extLst>
      <p:ext uri="{BB962C8B-B14F-4D97-AF65-F5344CB8AC3E}">
        <p14:creationId xmlns:p14="http://schemas.microsoft.com/office/powerpoint/2010/main" val="3878702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DeepExplainer</a:t>
            </a:r>
            <a:r>
              <a:rPr lang="en-US" dirty="0">
                <a:latin typeface="Times New Roman" panose="02020603050405020304" pitchFamily="18" charset="0"/>
                <a:cs typeface="Times New Roman" panose="02020603050405020304" pitchFamily="18" charset="0"/>
              </a:rPr>
              <a:t> explains flip flops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pic>
        <p:nvPicPr>
          <p:cNvPr id="2050" name="Picture 18" descr="A close up of a logo&#10;&#10;Description automatically generated">
            <a:extLst>
              <a:ext uri="{FF2B5EF4-FFF2-40B4-BE49-F238E27FC236}">
                <a16:creationId xmlns:a16="http://schemas.microsoft.com/office/drawing/2014/main" id="{AF0B6D32-81D9-5842-96F5-C1C0E4A98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249" y="1686034"/>
            <a:ext cx="1306285" cy="1324684"/>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4" descr="A picture containing graphical user interface&#10;&#10;Description automatically generated">
            <a:extLst>
              <a:ext uri="{FF2B5EF4-FFF2-40B4-BE49-F238E27FC236}">
                <a16:creationId xmlns:a16="http://schemas.microsoft.com/office/drawing/2014/main" id="{20C5575A-A680-DC4F-A153-96C1D0AE4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528" y="1677222"/>
            <a:ext cx="6605020" cy="13246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EBEFDD09-BA01-3B45-BCED-1BC55A5F84C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3" name="Picture 19" descr="A close up of a knife&#10;&#10;Description automatically generated">
            <a:extLst>
              <a:ext uri="{FF2B5EF4-FFF2-40B4-BE49-F238E27FC236}">
                <a16:creationId xmlns:a16="http://schemas.microsoft.com/office/drawing/2014/main" id="{52E5E6BE-3817-034F-A44F-8744090C25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249" y="3034627"/>
            <a:ext cx="1306284" cy="13246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28" descr="A screenshot of a social media post&#10;&#10;Description automatically generated">
            <a:extLst>
              <a:ext uri="{FF2B5EF4-FFF2-40B4-BE49-F238E27FC236}">
                <a16:creationId xmlns:a16="http://schemas.microsoft.com/office/drawing/2014/main" id="{784BE3BF-E2CA-9F40-9B4D-C20132EFE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528" y="3048368"/>
            <a:ext cx="6605018" cy="13246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6755D378-FA4D-1C40-8A69-40958C9F4978}"/>
              </a:ext>
            </a:extLst>
          </p:cNvPr>
          <p:cNvSpPr>
            <a:spLocks noChangeArrowheads="1"/>
          </p:cNvSpPr>
          <p:nvPr/>
        </p:nvSpPr>
        <p:spPr bwMode="auto">
          <a:xfrm>
            <a:off x="1019299" y="33055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6" name="Picture 20" descr="A close up of a logo&#10;&#10;Description automatically generated">
            <a:extLst>
              <a:ext uri="{FF2B5EF4-FFF2-40B4-BE49-F238E27FC236}">
                <a16:creationId xmlns:a16="http://schemas.microsoft.com/office/drawing/2014/main" id="{3F98D8F8-1FC4-884F-9AC5-E4BD5D2A50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4248" y="4383218"/>
            <a:ext cx="1306279" cy="130627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31" descr="A picture containing graphical user interface&#10;&#10;Description automatically generated">
            <a:extLst>
              <a:ext uri="{FF2B5EF4-FFF2-40B4-BE49-F238E27FC236}">
                <a16:creationId xmlns:a16="http://schemas.microsoft.com/office/drawing/2014/main" id="{00073D18-5304-B544-8858-07756022A6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525" y="4357496"/>
            <a:ext cx="6605018" cy="13283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a:extLst>
              <a:ext uri="{FF2B5EF4-FFF2-40B4-BE49-F238E27FC236}">
                <a16:creationId xmlns:a16="http://schemas.microsoft.com/office/drawing/2014/main" id="{FD6F503B-1199-D142-8C8C-23771625ECCA}"/>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2">
            <a:extLst>
              <a:ext uri="{FF2B5EF4-FFF2-40B4-BE49-F238E27FC236}">
                <a16:creationId xmlns:a16="http://schemas.microsoft.com/office/drawing/2014/main" id="{16C6AF9E-FFA7-8148-9E6B-6706C6A8D855}"/>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F0240178-D24E-6B47-B199-A2827E3382D1}"/>
              </a:ext>
            </a:extLst>
          </p:cNvPr>
          <p:cNvSpPr/>
          <p:nvPr/>
        </p:nvSpPr>
        <p:spPr>
          <a:xfrm>
            <a:off x="3460525" y="1338725"/>
            <a:ext cx="6545382"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 Backpacks           Belts              Briefs        Casual Shoes   Flip Flops</a:t>
            </a:r>
          </a:p>
        </p:txBody>
      </p:sp>
      <p:sp>
        <p:nvSpPr>
          <p:cNvPr id="18" name="Rounded Rectangle 17">
            <a:extLst>
              <a:ext uri="{FF2B5EF4-FFF2-40B4-BE49-F238E27FC236}">
                <a16:creationId xmlns:a16="http://schemas.microsoft.com/office/drawing/2014/main" id="{6897E72B-236B-0642-909D-10E8E4B72819}"/>
              </a:ext>
            </a:extLst>
          </p:cNvPr>
          <p:cNvSpPr/>
          <p:nvPr/>
        </p:nvSpPr>
        <p:spPr>
          <a:xfrm>
            <a:off x="7445829" y="1911740"/>
            <a:ext cx="712519" cy="436636"/>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0" name="Oval 9">
            <a:extLst>
              <a:ext uri="{FF2B5EF4-FFF2-40B4-BE49-F238E27FC236}">
                <a16:creationId xmlns:a16="http://schemas.microsoft.com/office/drawing/2014/main" id="{1E463349-83BC-AA43-A02B-532CED4CE3F3}"/>
              </a:ext>
            </a:extLst>
          </p:cNvPr>
          <p:cNvSpPr/>
          <p:nvPr/>
        </p:nvSpPr>
        <p:spPr>
          <a:xfrm>
            <a:off x="8823366" y="2130057"/>
            <a:ext cx="439387" cy="2265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64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e418bd0d-ef37-4f33-8101-40ac10f121f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EEDC0FF-25D3-48A8-A699-1E7051C6C2E2}"/>
              </a:ext>
            </a:extLst>
          </p:cNvPr>
          <p:cNvGrpSpPr>
            <a:grpSpLocks noChangeAspect="1"/>
          </p:cNvGrpSpPr>
          <p:nvPr>
            <p:custDataLst>
              <p:tags r:id="rId1"/>
            </p:custDataLst>
          </p:nvPr>
        </p:nvGrpSpPr>
        <p:grpSpPr>
          <a:xfrm>
            <a:off x="669925" y="1123950"/>
            <a:ext cx="10850563" cy="5019675"/>
            <a:chOff x="669925" y="1123950"/>
            <a:chExt cx="10850563" cy="5019675"/>
          </a:xfrm>
        </p:grpSpPr>
        <p:grpSp>
          <p:nvGrpSpPr>
            <p:cNvPr id="3" name="ïsḷíḍê">
              <a:extLst>
                <a:ext uri="{FF2B5EF4-FFF2-40B4-BE49-F238E27FC236}">
                  <a16:creationId xmlns:a16="http://schemas.microsoft.com/office/drawing/2014/main" id="{6420B678-690F-431B-A366-EB214B14BB0A}"/>
                </a:ext>
              </a:extLst>
            </p:cNvPr>
            <p:cNvGrpSpPr/>
            <p:nvPr/>
          </p:nvGrpSpPr>
          <p:grpSpPr>
            <a:xfrm>
              <a:off x="669925" y="2041409"/>
              <a:ext cx="3251006" cy="2926464"/>
              <a:chOff x="1006669" y="2157562"/>
              <a:chExt cx="3251006" cy="2926464"/>
            </a:xfrm>
          </p:grpSpPr>
          <p:sp>
            <p:nvSpPr>
              <p:cNvPr id="34" name="íSľíďé">
                <a:extLst>
                  <a:ext uri="{FF2B5EF4-FFF2-40B4-BE49-F238E27FC236}">
                    <a16:creationId xmlns:a16="http://schemas.microsoft.com/office/drawing/2014/main" id="{71AE357A-D800-4410-82A4-44193808AA67}"/>
                  </a:ext>
                </a:extLst>
              </p:cNvPr>
              <p:cNvSpPr/>
              <p:nvPr/>
            </p:nvSpPr>
            <p:spPr>
              <a:xfrm>
                <a:off x="1006669" y="2157562"/>
                <a:ext cx="3251006" cy="2926464"/>
              </a:xfrm>
              <a:custGeom>
                <a:avLst/>
                <a:gdLst/>
                <a:ahLst/>
                <a:cxnLst>
                  <a:cxn ang="0">
                    <a:pos x="wd2" y="hd2"/>
                  </a:cxn>
                  <a:cxn ang="5400000">
                    <a:pos x="wd2" y="hd2"/>
                  </a:cxn>
                  <a:cxn ang="10800000">
                    <a:pos x="wd2" y="hd2"/>
                  </a:cxn>
                  <a:cxn ang="16200000">
                    <a:pos x="wd2" y="hd2"/>
                  </a:cxn>
                </a:cxnLst>
                <a:rect l="0" t="0" r="r" b="b"/>
                <a:pathLst>
                  <a:path w="21600" h="21600" extrusionOk="0">
                    <a:moveTo>
                      <a:pt x="9691" y="0"/>
                    </a:moveTo>
                    <a:cubicBezTo>
                      <a:pt x="14962" y="0"/>
                      <a:pt x="19247" y="4690"/>
                      <a:pt x="19375" y="10530"/>
                    </a:cubicBezTo>
                    <a:lnTo>
                      <a:pt x="21600" y="10530"/>
                    </a:lnTo>
                    <a:lnTo>
                      <a:pt x="18065" y="16006"/>
                    </a:lnTo>
                    <a:lnTo>
                      <a:pt x="14627" y="10530"/>
                    </a:lnTo>
                    <a:lnTo>
                      <a:pt x="16952" y="10530"/>
                    </a:lnTo>
                    <a:cubicBezTo>
                      <a:pt x="16825" y="6181"/>
                      <a:pt x="13624" y="2699"/>
                      <a:pt x="9691" y="2699"/>
                    </a:cubicBezTo>
                    <a:cubicBezTo>
                      <a:pt x="5677" y="2699"/>
                      <a:pt x="2423" y="6327"/>
                      <a:pt x="2423" y="10799"/>
                    </a:cubicBezTo>
                    <a:cubicBezTo>
                      <a:pt x="2423" y="15273"/>
                      <a:pt x="5677" y="18901"/>
                      <a:pt x="9691" y="18901"/>
                    </a:cubicBezTo>
                    <a:cubicBezTo>
                      <a:pt x="11300" y="18901"/>
                      <a:pt x="12788" y="18315"/>
                      <a:pt x="13991" y="17329"/>
                    </a:cubicBezTo>
                    <a:lnTo>
                      <a:pt x="15657" y="19310"/>
                    </a:lnTo>
                    <a:cubicBezTo>
                      <a:pt x="14013" y="20745"/>
                      <a:pt x="11941" y="21600"/>
                      <a:pt x="9691" y="21600"/>
                    </a:cubicBezTo>
                    <a:cubicBezTo>
                      <a:pt x="4339" y="21600"/>
                      <a:pt x="0" y="16766"/>
                      <a:pt x="0" y="10799"/>
                    </a:cubicBezTo>
                    <a:cubicBezTo>
                      <a:pt x="0" y="4836"/>
                      <a:pt x="4339" y="0"/>
                      <a:pt x="9691" y="0"/>
                    </a:cubicBezTo>
                    <a:close/>
                  </a:path>
                </a:pathLst>
              </a:custGeom>
              <a:solidFill>
                <a:schemeClr val="bg1">
                  <a:lumMod val="95000"/>
                </a:schemeClr>
              </a:solidFill>
              <a:ln w="12700">
                <a:miter lim="400000"/>
              </a:ln>
            </p:spPr>
            <p:txBody>
              <a:bodyPr anchor="ctr"/>
              <a:lstStyle/>
              <a:p>
                <a:pPr algn="ctr"/>
                <a:endParaRPr/>
              </a:p>
            </p:txBody>
          </p:sp>
          <p:sp>
            <p:nvSpPr>
              <p:cNvPr id="35" name="îṥḻïďè">
                <a:extLst>
                  <a:ext uri="{FF2B5EF4-FFF2-40B4-BE49-F238E27FC236}">
                    <a16:creationId xmlns:a16="http://schemas.microsoft.com/office/drawing/2014/main" id="{18966605-AF3B-4410-AF70-7329EEE3A996}"/>
                  </a:ext>
                </a:extLst>
              </p:cNvPr>
              <p:cNvSpPr/>
              <p:nvPr/>
            </p:nvSpPr>
            <p:spPr>
              <a:xfrm>
                <a:off x="1813180" y="3009283"/>
                <a:ext cx="1262285" cy="1263174"/>
              </a:xfrm>
              <a:prstGeom prst="ellipse">
                <a:avLst/>
              </a:prstGeom>
              <a:solidFill>
                <a:schemeClr val="bg1">
                  <a:lumMod val="75000"/>
                </a:schemeClr>
              </a:solidFill>
              <a:ln w="12700" cap="flat">
                <a:noFill/>
                <a:miter lim="400000"/>
              </a:ln>
              <a:effectLst/>
            </p:spPr>
            <p:txBody>
              <a:bodyPr wrap="none" anchor="ctr"/>
              <a:lstStyle/>
              <a:p>
                <a:pPr algn="ctr"/>
                <a:r>
                  <a:rPr lang="en-US" altLang="zh-CN" b="1" dirty="0">
                    <a:solidFill>
                      <a:schemeClr val="bg1"/>
                    </a:solidFill>
                    <a:latin typeface="Times New Roman" panose="02020603050405020304" pitchFamily="18" charset="0"/>
                    <a:cs typeface="Times New Roman" panose="02020603050405020304" pitchFamily="18" charset="0"/>
                  </a:rPr>
                  <a:t>CONTENT</a:t>
                </a:r>
                <a:endParaRPr dirty="0">
                  <a:solidFill>
                    <a:schemeClr val="bg1"/>
                  </a:solidFill>
                  <a:latin typeface="Times New Roman" panose="02020603050405020304" pitchFamily="18" charset="0"/>
                  <a:cs typeface="Times New Roman" panose="02020603050405020304" pitchFamily="18" charset="0"/>
                </a:endParaRPr>
              </a:p>
            </p:txBody>
          </p:sp>
        </p:grpSp>
        <p:grpSp>
          <p:nvGrpSpPr>
            <p:cNvPr id="4" name="is1íḓè">
              <a:extLst>
                <a:ext uri="{FF2B5EF4-FFF2-40B4-BE49-F238E27FC236}">
                  <a16:creationId xmlns:a16="http://schemas.microsoft.com/office/drawing/2014/main" id="{C906D028-70AA-40D7-8AFC-B8E6EDBFB414}"/>
                </a:ext>
              </a:extLst>
            </p:cNvPr>
            <p:cNvGrpSpPr/>
            <p:nvPr/>
          </p:nvGrpSpPr>
          <p:grpSpPr>
            <a:xfrm>
              <a:off x="4071000" y="1185888"/>
              <a:ext cx="3389923" cy="1408141"/>
              <a:chOff x="4071000" y="1185888"/>
              <a:chExt cx="3389923" cy="1408141"/>
            </a:xfrm>
          </p:grpSpPr>
          <p:sp>
            <p:nvSpPr>
              <p:cNvPr id="28" name="iṡ1iḑe" title="ry6MHxwOH8WsTKLSa514qPVJnvhhWFnRDjZGIbRZNsFBp">
                <a:extLst>
                  <a:ext uri="{FF2B5EF4-FFF2-40B4-BE49-F238E27FC236}">
                    <a16:creationId xmlns:a16="http://schemas.microsoft.com/office/drawing/2014/main" id="{3CA4BC40-6E1F-4FA8-89C7-701EEE5E63F3}"/>
                  </a:ext>
                </a:extLst>
              </p:cNvPr>
              <p:cNvSpPr/>
              <p:nvPr/>
            </p:nvSpPr>
            <p:spPr bwMode="auto">
              <a:xfrm>
                <a:off x="4988442"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endParaRPr/>
              </a:p>
            </p:txBody>
          </p:sp>
          <p:sp>
            <p:nvSpPr>
              <p:cNvPr id="29" name="îṥlîḍè">
                <a:extLst>
                  <a:ext uri="{FF2B5EF4-FFF2-40B4-BE49-F238E27FC236}">
                    <a16:creationId xmlns:a16="http://schemas.microsoft.com/office/drawing/2014/main" id="{415C4121-02D4-4243-85C2-44CCA4BFF5A0}"/>
                  </a:ext>
                </a:extLst>
              </p:cNvPr>
              <p:cNvSpPr/>
              <p:nvPr/>
            </p:nvSpPr>
            <p:spPr>
              <a:xfrm>
                <a:off x="5225961" y="2074468"/>
                <a:ext cx="1080000" cy="3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0" name="ïšļiḍé">
                <a:extLst>
                  <a:ext uri="{FF2B5EF4-FFF2-40B4-BE49-F238E27FC236}">
                    <a16:creationId xmlns:a16="http://schemas.microsoft.com/office/drawing/2014/main" id="{7DE3274E-9EE1-4D2B-85C0-053A9DC3E133}"/>
                  </a:ext>
                </a:extLst>
              </p:cNvPr>
              <p:cNvSpPr txBox="1"/>
              <p:nvPr/>
            </p:nvSpPr>
            <p:spPr>
              <a:xfrm>
                <a:off x="5409811" y="1185888"/>
                <a:ext cx="712301" cy="923293"/>
              </a:xfrm>
              <a:prstGeom prst="rect">
                <a:avLst/>
              </a:prstGeom>
              <a:noFill/>
            </p:spPr>
            <p:txBody>
              <a:bodyPr wrap="none" lIns="182843" tIns="91422" rIns="182843" bIns="91422" anchor="ctr" anchorCtr="0">
                <a:normAutofit/>
              </a:bodyPr>
              <a:lstStyle/>
              <a:p>
                <a:pPr algn="ctr"/>
                <a:r>
                  <a:rPr lang="en-US" sz="4800" dirty="0">
                    <a:solidFill>
                      <a:schemeClr val="accent1"/>
                    </a:solidFill>
                    <a:latin typeface="Impact" panose="020B0806030902050204" pitchFamily="34" charset="0"/>
                  </a:rPr>
                  <a:t>1</a:t>
                </a:r>
              </a:p>
            </p:txBody>
          </p:sp>
          <p:sp>
            <p:nvSpPr>
              <p:cNvPr id="33" name="iṣḷîdé">
                <a:extLst>
                  <a:ext uri="{FF2B5EF4-FFF2-40B4-BE49-F238E27FC236}">
                    <a16:creationId xmlns:a16="http://schemas.microsoft.com/office/drawing/2014/main" id="{A4726A26-4749-4C4C-A6BF-8F043337EBEB}"/>
                  </a:ext>
                </a:extLst>
              </p:cNvPr>
              <p:cNvSpPr txBox="1"/>
              <p:nvPr/>
            </p:nvSpPr>
            <p:spPr bwMode="auto">
              <a:xfrm>
                <a:off x="4071000" y="2157562"/>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dirty="0">
                    <a:latin typeface="Times New Roman" panose="02020603050405020304" pitchFamily="18" charset="0"/>
                    <a:cs typeface="Times New Roman" panose="02020603050405020304" pitchFamily="18" charset="0"/>
                  </a:rPr>
                  <a:t>Problem Statement</a:t>
                </a:r>
              </a:p>
            </p:txBody>
          </p:sp>
        </p:grpSp>
        <p:grpSp>
          <p:nvGrpSpPr>
            <p:cNvPr id="5" name="î$ľíḍé">
              <a:extLst>
                <a:ext uri="{FF2B5EF4-FFF2-40B4-BE49-F238E27FC236}">
                  <a16:creationId xmlns:a16="http://schemas.microsoft.com/office/drawing/2014/main" id="{FD319EAC-40B8-4D08-BF55-9F8DD26702BD}"/>
                </a:ext>
              </a:extLst>
            </p:cNvPr>
            <p:cNvGrpSpPr/>
            <p:nvPr/>
          </p:nvGrpSpPr>
          <p:grpSpPr>
            <a:xfrm>
              <a:off x="8130565" y="1185888"/>
              <a:ext cx="3389923" cy="1408141"/>
              <a:chOff x="8130565" y="1185888"/>
              <a:chExt cx="3389923" cy="1408141"/>
            </a:xfrm>
          </p:grpSpPr>
          <p:sp>
            <p:nvSpPr>
              <p:cNvPr id="22" name="iṣ1îdè" title="ry6MHxwOH8WsTKLSa514qPVJnvhhWFnRDjZGIbRZNsFBp">
                <a:extLst>
                  <a:ext uri="{FF2B5EF4-FFF2-40B4-BE49-F238E27FC236}">
                    <a16:creationId xmlns:a16="http://schemas.microsoft.com/office/drawing/2014/main" id="{54964156-24A5-4398-A073-422BD1DCA880}"/>
                  </a:ext>
                </a:extLst>
              </p:cNvPr>
              <p:cNvSpPr/>
              <p:nvPr/>
            </p:nvSpPr>
            <p:spPr bwMode="auto">
              <a:xfrm>
                <a:off x="9048007"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endParaRPr/>
              </a:p>
            </p:txBody>
          </p:sp>
          <p:sp>
            <p:nvSpPr>
              <p:cNvPr id="23" name="îŝḷiḓé">
                <a:extLst>
                  <a:ext uri="{FF2B5EF4-FFF2-40B4-BE49-F238E27FC236}">
                    <a16:creationId xmlns:a16="http://schemas.microsoft.com/office/drawing/2014/main" id="{0CDA986E-EA84-43E9-B01E-22DC4BEB7E02}"/>
                  </a:ext>
                </a:extLst>
              </p:cNvPr>
              <p:cNvSpPr/>
              <p:nvPr/>
            </p:nvSpPr>
            <p:spPr>
              <a:xfrm>
                <a:off x="9285526" y="2074468"/>
                <a:ext cx="1080000" cy="3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24" name="îṧļiḑe">
                <a:extLst>
                  <a:ext uri="{FF2B5EF4-FFF2-40B4-BE49-F238E27FC236}">
                    <a16:creationId xmlns:a16="http://schemas.microsoft.com/office/drawing/2014/main" id="{13B8859F-982C-4657-8088-2EE82CC6800F}"/>
                  </a:ext>
                </a:extLst>
              </p:cNvPr>
              <p:cNvSpPr txBox="1"/>
              <p:nvPr/>
            </p:nvSpPr>
            <p:spPr>
              <a:xfrm>
                <a:off x="9469376" y="1185888"/>
                <a:ext cx="712301" cy="923293"/>
              </a:xfrm>
              <a:prstGeom prst="rect">
                <a:avLst/>
              </a:prstGeom>
              <a:noFill/>
            </p:spPr>
            <p:txBody>
              <a:bodyPr wrap="none" lIns="182843" tIns="91422" rIns="182843" bIns="91422" anchor="ctr" anchorCtr="0">
                <a:normAutofit/>
              </a:bodyPr>
              <a:lstStyle/>
              <a:p>
                <a:pPr algn="ctr"/>
                <a:r>
                  <a:rPr lang="en-US" sz="4800" dirty="0">
                    <a:solidFill>
                      <a:schemeClr val="accent1"/>
                    </a:solidFill>
                    <a:latin typeface="Impact" panose="020B0806030902050204" pitchFamily="34" charset="0"/>
                  </a:rPr>
                  <a:t>2</a:t>
                </a:r>
              </a:p>
            </p:txBody>
          </p:sp>
          <p:sp>
            <p:nvSpPr>
              <p:cNvPr id="27" name="ïṩļidê">
                <a:extLst>
                  <a:ext uri="{FF2B5EF4-FFF2-40B4-BE49-F238E27FC236}">
                    <a16:creationId xmlns:a16="http://schemas.microsoft.com/office/drawing/2014/main" id="{CDB06AA0-50BC-41EA-9453-D299FFDDEDDE}"/>
                  </a:ext>
                </a:extLst>
              </p:cNvPr>
              <p:cNvSpPr txBox="1"/>
              <p:nvPr/>
            </p:nvSpPr>
            <p:spPr bwMode="auto">
              <a:xfrm>
                <a:off x="8130565" y="2157562"/>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dirty="0">
                    <a:latin typeface="Times New Roman" panose="02020603050405020304" pitchFamily="18" charset="0"/>
                    <a:cs typeface="Times New Roman" panose="02020603050405020304" pitchFamily="18" charset="0"/>
                  </a:rPr>
                  <a:t>Two Models</a:t>
                </a:r>
              </a:p>
            </p:txBody>
          </p:sp>
        </p:grpSp>
        <p:grpSp>
          <p:nvGrpSpPr>
            <p:cNvPr id="6" name="ïśḻidé">
              <a:extLst>
                <a:ext uri="{FF2B5EF4-FFF2-40B4-BE49-F238E27FC236}">
                  <a16:creationId xmlns:a16="http://schemas.microsoft.com/office/drawing/2014/main" id="{BF400070-95BB-464C-977C-F3306A53444A}"/>
                </a:ext>
              </a:extLst>
            </p:cNvPr>
            <p:cNvGrpSpPr/>
            <p:nvPr/>
          </p:nvGrpSpPr>
          <p:grpSpPr>
            <a:xfrm>
              <a:off x="4071000" y="3789000"/>
              <a:ext cx="3389923" cy="1408141"/>
              <a:chOff x="4071000" y="1185888"/>
              <a:chExt cx="3389923" cy="1408141"/>
            </a:xfrm>
          </p:grpSpPr>
          <p:sp>
            <p:nvSpPr>
              <p:cNvPr id="16" name="íšľîḋê" title="ry6MHxwOH8WsTKLSa514qPVJnvhhWFnRDjZGIbRZNsFBp">
                <a:extLst>
                  <a:ext uri="{FF2B5EF4-FFF2-40B4-BE49-F238E27FC236}">
                    <a16:creationId xmlns:a16="http://schemas.microsoft.com/office/drawing/2014/main" id="{F1E5B6AD-8871-4845-A0EE-F2C31519C447}"/>
                  </a:ext>
                </a:extLst>
              </p:cNvPr>
              <p:cNvSpPr/>
              <p:nvPr/>
            </p:nvSpPr>
            <p:spPr bwMode="auto">
              <a:xfrm>
                <a:off x="4988442"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endParaRPr/>
              </a:p>
            </p:txBody>
          </p:sp>
          <p:sp>
            <p:nvSpPr>
              <p:cNvPr id="17" name="íṡḷiḍé">
                <a:extLst>
                  <a:ext uri="{FF2B5EF4-FFF2-40B4-BE49-F238E27FC236}">
                    <a16:creationId xmlns:a16="http://schemas.microsoft.com/office/drawing/2014/main" id="{33C1B729-1E68-48ED-A5D7-01C5A2B75F4E}"/>
                  </a:ext>
                </a:extLst>
              </p:cNvPr>
              <p:cNvSpPr/>
              <p:nvPr/>
            </p:nvSpPr>
            <p:spPr>
              <a:xfrm>
                <a:off x="5225961" y="2074468"/>
                <a:ext cx="1080000" cy="3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8" name="ïşlïḋê">
                <a:extLst>
                  <a:ext uri="{FF2B5EF4-FFF2-40B4-BE49-F238E27FC236}">
                    <a16:creationId xmlns:a16="http://schemas.microsoft.com/office/drawing/2014/main" id="{47B0B71A-2B64-4D6B-BB8D-40AA77FF1457}"/>
                  </a:ext>
                </a:extLst>
              </p:cNvPr>
              <p:cNvSpPr txBox="1"/>
              <p:nvPr/>
            </p:nvSpPr>
            <p:spPr>
              <a:xfrm>
                <a:off x="5409811" y="1185888"/>
                <a:ext cx="712301" cy="923293"/>
              </a:xfrm>
              <a:prstGeom prst="rect">
                <a:avLst/>
              </a:prstGeom>
              <a:noFill/>
            </p:spPr>
            <p:txBody>
              <a:bodyPr wrap="none" lIns="182843" tIns="91422" rIns="182843" bIns="91422" anchor="ctr" anchorCtr="0">
                <a:normAutofit/>
              </a:bodyPr>
              <a:lstStyle/>
              <a:p>
                <a:pPr algn="ctr"/>
                <a:r>
                  <a:rPr lang="en-US" sz="4800" dirty="0">
                    <a:solidFill>
                      <a:schemeClr val="accent1"/>
                    </a:solidFill>
                    <a:latin typeface="Impact" panose="020B0806030902050204" pitchFamily="34" charset="0"/>
                  </a:rPr>
                  <a:t>3</a:t>
                </a:r>
              </a:p>
            </p:txBody>
          </p:sp>
          <p:sp>
            <p:nvSpPr>
              <p:cNvPr id="21" name="îšḻiḑé">
                <a:extLst>
                  <a:ext uri="{FF2B5EF4-FFF2-40B4-BE49-F238E27FC236}">
                    <a16:creationId xmlns:a16="http://schemas.microsoft.com/office/drawing/2014/main" id="{07BF8366-B10C-4D12-8B0D-4C4A75C31745}"/>
                  </a:ext>
                </a:extLst>
              </p:cNvPr>
              <p:cNvSpPr txBox="1"/>
              <p:nvPr/>
            </p:nvSpPr>
            <p:spPr bwMode="auto">
              <a:xfrm>
                <a:off x="4071000" y="2157562"/>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dirty="0">
                    <a:latin typeface="Times New Roman" panose="02020603050405020304" pitchFamily="18" charset="0"/>
                    <a:cs typeface="Times New Roman" panose="02020603050405020304" pitchFamily="18" charset="0"/>
                  </a:rPr>
                  <a:t>Three Methods</a:t>
                </a:r>
              </a:p>
            </p:txBody>
          </p:sp>
        </p:grpSp>
        <p:grpSp>
          <p:nvGrpSpPr>
            <p:cNvPr id="7" name="îślïde">
              <a:extLst>
                <a:ext uri="{FF2B5EF4-FFF2-40B4-BE49-F238E27FC236}">
                  <a16:creationId xmlns:a16="http://schemas.microsoft.com/office/drawing/2014/main" id="{F5C3BD1B-46F7-427B-B348-08C482D41C23}"/>
                </a:ext>
              </a:extLst>
            </p:cNvPr>
            <p:cNvGrpSpPr/>
            <p:nvPr/>
          </p:nvGrpSpPr>
          <p:grpSpPr>
            <a:xfrm>
              <a:off x="8130565" y="3789000"/>
              <a:ext cx="3389923" cy="1408141"/>
              <a:chOff x="8130565" y="1185888"/>
              <a:chExt cx="3389923" cy="1408141"/>
            </a:xfrm>
          </p:grpSpPr>
          <p:sp>
            <p:nvSpPr>
              <p:cNvPr id="10" name="ïṣļïďê" title="ry6MHxwOH8WsTKLSa514qPVJnvhhWFnRDjZGIbRZNsFBp">
                <a:extLst>
                  <a:ext uri="{FF2B5EF4-FFF2-40B4-BE49-F238E27FC236}">
                    <a16:creationId xmlns:a16="http://schemas.microsoft.com/office/drawing/2014/main" id="{BF492E6E-A004-43D3-8859-9A21BCFA1C1F}"/>
                  </a:ext>
                </a:extLst>
              </p:cNvPr>
              <p:cNvSpPr/>
              <p:nvPr/>
            </p:nvSpPr>
            <p:spPr bwMode="auto">
              <a:xfrm>
                <a:off x="9048007"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endParaRPr/>
              </a:p>
            </p:txBody>
          </p:sp>
          <p:sp>
            <p:nvSpPr>
              <p:cNvPr id="11" name="işľïďe">
                <a:extLst>
                  <a:ext uri="{FF2B5EF4-FFF2-40B4-BE49-F238E27FC236}">
                    <a16:creationId xmlns:a16="http://schemas.microsoft.com/office/drawing/2014/main" id="{824CB0CB-0CB8-43C9-A2FA-21344FA5509E}"/>
                  </a:ext>
                </a:extLst>
              </p:cNvPr>
              <p:cNvSpPr/>
              <p:nvPr/>
            </p:nvSpPr>
            <p:spPr>
              <a:xfrm>
                <a:off x="9285526" y="2074468"/>
                <a:ext cx="1080000" cy="3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2" name="iṣ1íḍé">
                <a:extLst>
                  <a:ext uri="{FF2B5EF4-FFF2-40B4-BE49-F238E27FC236}">
                    <a16:creationId xmlns:a16="http://schemas.microsoft.com/office/drawing/2014/main" id="{410830B6-40B6-4389-B889-53FCE1C801B5}"/>
                  </a:ext>
                </a:extLst>
              </p:cNvPr>
              <p:cNvSpPr txBox="1"/>
              <p:nvPr/>
            </p:nvSpPr>
            <p:spPr>
              <a:xfrm>
                <a:off x="9469376" y="1185888"/>
                <a:ext cx="712301" cy="923293"/>
              </a:xfrm>
              <a:prstGeom prst="rect">
                <a:avLst/>
              </a:prstGeom>
              <a:noFill/>
            </p:spPr>
            <p:txBody>
              <a:bodyPr wrap="none" lIns="182843" tIns="91422" rIns="182843" bIns="91422" anchor="ctr" anchorCtr="0">
                <a:normAutofit/>
              </a:bodyPr>
              <a:lstStyle/>
              <a:p>
                <a:pPr algn="ctr"/>
                <a:r>
                  <a:rPr lang="en-US" sz="4800" dirty="0">
                    <a:solidFill>
                      <a:schemeClr val="accent1"/>
                    </a:solidFill>
                    <a:latin typeface="Impact" panose="020B0806030902050204" pitchFamily="34" charset="0"/>
                  </a:rPr>
                  <a:t>4</a:t>
                </a:r>
              </a:p>
            </p:txBody>
          </p:sp>
          <p:sp>
            <p:nvSpPr>
              <p:cNvPr id="15" name="ïṣ1ïdè">
                <a:extLst>
                  <a:ext uri="{FF2B5EF4-FFF2-40B4-BE49-F238E27FC236}">
                    <a16:creationId xmlns:a16="http://schemas.microsoft.com/office/drawing/2014/main" id="{3986D427-F430-4EFA-9039-FDD9FB1E1F2B}"/>
                  </a:ext>
                </a:extLst>
              </p:cNvPr>
              <p:cNvSpPr txBox="1"/>
              <p:nvPr/>
            </p:nvSpPr>
            <p:spPr bwMode="auto">
              <a:xfrm>
                <a:off x="8130565" y="2157562"/>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dirty="0">
                    <a:latin typeface="Times New Roman" panose="02020603050405020304" pitchFamily="18" charset="0"/>
                    <a:cs typeface="Times New Roman" panose="02020603050405020304" pitchFamily="18" charset="0"/>
                  </a:rPr>
                  <a:t>Comparison</a:t>
                </a:r>
              </a:p>
            </p:txBody>
          </p:sp>
        </p:grpSp>
        <p:cxnSp>
          <p:nvCxnSpPr>
            <p:cNvPr id="8" name="直接连接符 7">
              <a:extLst>
                <a:ext uri="{FF2B5EF4-FFF2-40B4-BE49-F238E27FC236}">
                  <a16:creationId xmlns:a16="http://schemas.microsoft.com/office/drawing/2014/main" id="{5100C2F9-9713-4E91-A597-EA1C2B9A3A5A}"/>
                </a:ext>
              </a:extLst>
            </p:cNvPr>
            <p:cNvCxnSpPr/>
            <p:nvPr/>
          </p:nvCxnSpPr>
          <p:spPr>
            <a:xfrm>
              <a:off x="4251000" y="3564000"/>
              <a:ext cx="7269488" cy="0"/>
            </a:xfrm>
            <a:prstGeom prst="line">
              <a:avLst/>
            </a:prstGeom>
            <a:ln w="3175" cap="rnd">
              <a:gradFill flip="none" rotWithShape="1">
                <a:gsLst>
                  <a:gs pos="0">
                    <a:schemeClr val="bg1">
                      <a:lumMod val="75000"/>
                      <a:alpha val="0"/>
                    </a:schemeClr>
                  </a:gs>
                  <a:gs pos="50000">
                    <a:schemeClr val="bg1">
                      <a:lumMod val="75000"/>
                    </a:schemeClr>
                  </a:gs>
                  <a:gs pos="100000">
                    <a:schemeClr val="bg1">
                      <a:lumMod val="75000"/>
                      <a:alpha val="0"/>
                    </a:schemeClr>
                  </a:gs>
                </a:gsLst>
                <a:lin ang="0" scaled="1"/>
                <a:tileRect/>
              </a:gra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8C3E9F4-944D-48D9-946D-58C1F631F55E}"/>
                </a:ext>
              </a:extLst>
            </p:cNvPr>
            <p:cNvCxnSpPr>
              <a:cxnSpLocks/>
            </p:cNvCxnSpPr>
            <p:nvPr/>
          </p:nvCxnSpPr>
          <p:spPr>
            <a:xfrm>
              <a:off x="7640775" y="1123950"/>
              <a:ext cx="0" cy="5019675"/>
            </a:xfrm>
            <a:prstGeom prst="line">
              <a:avLst/>
            </a:prstGeom>
            <a:ln w="3175" cap="rnd">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5568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DeepExplainer</a:t>
            </a:r>
            <a:r>
              <a:rPr lang="en-US" dirty="0">
                <a:latin typeface="Times New Roman" panose="02020603050405020304" pitchFamily="18" charset="0"/>
                <a:cs typeface="Times New Roman" panose="02020603050405020304" pitchFamily="18" charset="0"/>
              </a:rPr>
              <a:t> explains casual shoes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3" name="Rectangle 3">
            <a:extLst>
              <a:ext uri="{FF2B5EF4-FFF2-40B4-BE49-F238E27FC236}">
                <a16:creationId xmlns:a16="http://schemas.microsoft.com/office/drawing/2014/main" id="{EBEFDD09-BA01-3B45-BCED-1BC55A5F84C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6755D378-FA4D-1C40-8A69-40958C9F4978}"/>
              </a:ext>
            </a:extLst>
          </p:cNvPr>
          <p:cNvSpPr>
            <a:spLocks noChangeArrowheads="1"/>
          </p:cNvSpPr>
          <p:nvPr/>
        </p:nvSpPr>
        <p:spPr bwMode="auto">
          <a:xfrm>
            <a:off x="1019299" y="33055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D6F503B-1199-D142-8C8C-23771625ECCA}"/>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2">
            <a:extLst>
              <a:ext uri="{FF2B5EF4-FFF2-40B4-BE49-F238E27FC236}">
                <a16:creationId xmlns:a16="http://schemas.microsoft.com/office/drawing/2014/main" id="{16C6AF9E-FFA7-8148-9E6B-6706C6A8D855}"/>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1" descr="A close up of a footwear&#10;&#10;Description automatically generated">
            <a:extLst>
              <a:ext uri="{FF2B5EF4-FFF2-40B4-BE49-F238E27FC236}">
                <a16:creationId xmlns:a16="http://schemas.microsoft.com/office/drawing/2014/main" id="{C42B3268-D883-9A46-B449-160C7E132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093" y="1655566"/>
            <a:ext cx="1306277" cy="1324675"/>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5" descr="A picture containing graphical user interface&#10;&#10;Description automatically generated">
            <a:extLst>
              <a:ext uri="{FF2B5EF4-FFF2-40B4-BE49-F238E27FC236}">
                <a16:creationId xmlns:a16="http://schemas.microsoft.com/office/drawing/2014/main" id="{F900B0A3-5FA7-AC47-A0D6-2D0367959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370" y="1650640"/>
            <a:ext cx="6610986" cy="13258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4C02EEEE-DC4B-6E4A-8A42-C139C2D20C7A}"/>
              </a:ext>
            </a:extLst>
          </p:cNvPr>
          <p:cNvSpPr>
            <a:spLocks noChangeArrowheads="1"/>
          </p:cNvSpPr>
          <p:nvPr/>
        </p:nvSpPr>
        <p:spPr bwMode="auto">
          <a:xfrm>
            <a:off x="45720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7" name="Picture 22" descr="A picture containing knife&#10;&#10;Description automatically generated">
            <a:extLst>
              <a:ext uri="{FF2B5EF4-FFF2-40B4-BE49-F238E27FC236}">
                <a16:creationId xmlns:a16="http://schemas.microsoft.com/office/drawing/2014/main" id="{B327D554-852C-224F-AFA3-EF24AE763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093" y="3001046"/>
            <a:ext cx="1306276" cy="13062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29" descr="A picture containing graphical user interface&#10;&#10;Description automatically generated">
            <a:extLst>
              <a:ext uri="{FF2B5EF4-FFF2-40B4-BE49-F238E27FC236}">
                <a16:creationId xmlns:a16="http://schemas.microsoft.com/office/drawing/2014/main" id="{BBDEFCCA-4511-7E46-B0B5-1F69AE408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369" y="3001045"/>
            <a:ext cx="6605017" cy="132100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D0CBA459-C9FD-B746-8CC2-84EA668FBEAF}"/>
              </a:ext>
            </a:extLst>
          </p:cNvPr>
          <p:cNvSpPr>
            <a:spLocks noChangeArrowheads="1"/>
          </p:cNvSpPr>
          <p:nvPr/>
        </p:nvSpPr>
        <p:spPr bwMode="auto">
          <a:xfrm>
            <a:off x="609600" y="609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80" name="Picture 23" descr="A close up of a footwear&#10;&#10;Description automatically generated">
            <a:extLst>
              <a:ext uri="{FF2B5EF4-FFF2-40B4-BE49-F238E27FC236}">
                <a16:creationId xmlns:a16="http://schemas.microsoft.com/office/drawing/2014/main" id="{6B7F18C1-C78F-654E-A005-D2F7272737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6093" y="4319167"/>
            <a:ext cx="1306276" cy="1324937"/>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32" descr="A picture containing graphical user interface&#10;&#10;Description automatically generated">
            <a:extLst>
              <a:ext uri="{FF2B5EF4-FFF2-40B4-BE49-F238E27FC236}">
                <a16:creationId xmlns:a16="http://schemas.microsoft.com/office/drawing/2014/main" id="{8DEA4118-D81D-A441-999D-7C6C098DE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368" y="4342851"/>
            <a:ext cx="6605017" cy="13398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456F8E5-B21B-3943-BBB6-4530177F0287}"/>
              </a:ext>
            </a:extLst>
          </p:cNvPr>
          <p:cNvSpPr>
            <a:spLocks noChangeArrowheads="1"/>
          </p:cNvSpPr>
          <p:nvPr/>
        </p:nvSpPr>
        <p:spPr bwMode="auto">
          <a:xfrm>
            <a:off x="762000" y="762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22">
            <a:extLst>
              <a:ext uri="{FF2B5EF4-FFF2-40B4-BE49-F238E27FC236}">
                <a16:creationId xmlns:a16="http://schemas.microsoft.com/office/drawing/2014/main" id="{0EA84CA4-E53A-404C-AD99-28FE65FDBE5A}"/>
              </a:ext>
            </a:extLst>
          </p:cNvPr>
          <p:cNvSpPr/>
          <p:nvPr/>
        </p:nvSpPr>
        <p:spPr>
          <a:xfrm>
            <a:off x="3460525" y="1338725"/>
            <a:ext cx="6545382"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 Backpacks           Belts              Briefs        Casual Shoes   Flip Flops</a:t>
            </a:r>
          </a:p>
        </p:txBody>
      </p:sp>
      <p:sp>
        <p:nvSpPr>
          <p:cNvPr id="24" name="Oval 23">
            <a:extLst>
              <a:ext uri="{FF2B5EF4-FFF2-40B4-BE49-F238E27FC236}">
                <a16:creationId xmlns:a16="http://schemas.microsoft.com/office/drawing/2014/main" id="{59761ED5-EF72-7C4C-B17B-CFA90362100C}"/>
              </a:ext>
            </a:extLst>
          </p:cNvPr>
          <p:cNvSpPr/>
          <p:nvPr/>
        </p:nvSpPr>
        <p:spPr>
          <a:xfrm rot="1387778">
            <a:off x="7890022" y="2105056"/>
            <a:ext cx="503797" cy="2493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7281D12-BA1D-9A41-8A54-4C98616A8318}"/>
              </a:ext>
            </a:extLst>
          </p:cNvPr>
          <p:cNvSpPr/>
          <p:nvPr/>
        </p:nvSpPr>
        <p:spPr>
          <a:xfrm>
            <a:off x="7517081" y="2058165"/>
            <a:ext cx="249381" cy="4059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171031E-8D80-B044-9749-24A5DA1CF5FA}"/>
              </a:ext>
            </a:extLst>
          </p:cNvPr>
          <p:cNvSpPr/>
          <p:nvPr/>
        </p:nvSpPr>
        <p:spPr>
          <a:xfrm>
            <a:off x="8823358" y="2073751"/>
            <a:ext cx="249381" cy="4542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97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GradientExplainer</a:t>
            </a:r>
            <a:r>
              <a:rPr lang="en-US" dirty="0">
                <a:latin typeface="Times New Roman" panose="02020603050405020304" pitchFamily="18" charset="0"/>
                <a:cs typeface="Times New Roman" panose="02020603050405020304" pitchFamily="18" charset="0"/>
              </a:rPr>
              <a:t> explains flip flops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pic>
        <p:nvPicPr>
          <p:cNvPr id="10242" name="Picture 130" descr="Chart&#10;&#10;Description automatically generated">
            <a:extLst>
              <a:ext uri="{FF2B5EF4-FFF2-40B4-BE49-F238E27FC236}">
                <a16:creationId xmlns:a16="http://schemas.microsoft.com/office/drawing/2014/main" id="{A811E6CA-80FB-7D49-BEF8-EFD6789C6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098" y="1680415"/>
            <a:ext cx="1775012" cy="1331259"/>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135" descr="A picture containing application&#10;&#10;Description automatically generated">
            <a:extLst>
              <a:ext uri="{FF2B5EF4-FFF2-40B4-BE49-F238E27FC236}">
                <a16:creationId xmlns:a16="http://schemas.microsoft.com/office/drawing/2014/main" id="{3D1F8A39-8E2B-554A-8153-C7CD8024B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683" y="1680415"/>
            <a:ext cx="6090731" cy="12326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3DF26E8-A37A-6340-9628-EFC633AEB39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45" name="Picture 131" descr="A picture containing chart&#10;&#10;Description automatically generated">
            <a:extLst>
              <a:ext uri="{FF2B5EF4-FFF2-40B4-BE49-F238E27FC236}">
                <a16:creationId xmlns:a16="http://schemas.microsoft.com/office/drawing/2014/main" id="{DE290A90-AEDB-DB4C-A0FE-04151C0A3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098" y="2993815"/>
            <a:ext cx="1775012" cy="134157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136" descr="A picture containing application&#10;&#10;Description automatically generated">
            <a:extLst>
              <a:ext uri="{FF2B5EF4-FFF2-40B4-BE49-F238E27FC236}">
                <a16:creationId xmlns:a16="http://schemas.microsoft.com/office/drawing/2014/main" id="{FFAB7954-C817-8249-83D1-262AB6C55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682" y="3034156"/>
            <a:ext cx="6090731" cy="12326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B12C80BD-89AD-BA40-A535-51C916A41F50}"/>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48" name="Picture 132" descr="A picture containing chart&#10;&#10;Description automatically generated">
            <a:extLst>
              <a:ext uri="{FF2B5EF4-FFF2-40B4-BE49-F238E27FC236}">
                <a16:creationId xmlns:a16="http://schemas.microsoft.com/office/drawing/2014/main" id="{765A59A4-3B4D-494E-A180-CD92BE6116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098" y="4337704"/>
            <a:ext cx="1775012" cy="1331259"/>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137" descr="A picture containing application&#10;&#10;Description automatically generated">
            <a:extLst>
              <a:ext uri="{FF2B5EF4-FFF2-40B4-BE49-F238E27FC236}">
                <a16:creationId xmlns:a16="http://schemas.microsoft.com/office/drawing/2014/main" id="{FDEC3576-E6EA-8245-90A4-59BF86F56A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6683" y="4387896"/>
            <a:ext cx="6090730" cy="12218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86C6BC98-BE6C-EE4A-B890-B547E3F5542E}"/>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4FE83C4D-9D21-E647-B4F7-FBD091FDB5FA}"/>
              </a:ext>
            </a:extLst>
          </p:cNvPr>
          <p:cNvSpPr/>
          <p:nvPr/>
        </p:nvSpPr>
        <p:spPr>
          <a:xfrm>
            <a:off x="3460525" y="1338725"/>
            <a:ext cx="625042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 Backpacks         Belts           Briefs        Casual Shoes  Flip Flops</a:t>
            </a:r>
          </a:p>
        </p:txBody>
      </p:sp>
      <p:sp>
        <p:nvSpPr>
          <p:cNvPr id="15" name="Oval 14">
            <a:extLst>
              <a:ext uri="{FF2B5EF4-FFF2-40B4-BE49-F238E27FC236}">
                <a16:creationId xmlns:a16="http://schemas.microsoft.com/office/drawing/2014/main" id="{CDB88C89-48FF-904B-B122-B3A867CF2679}"/>
              </a:ext>
            </a:extLst>
          </p:cNvPr>
          <p:cNvSpPr/>
          <p:nvPr/>
        </p:nvSpPr>
        <p:spPr>
          <a:xfrm rot="173085">
            <a:off x="7286525" y="1895595"/>
            <a:ext cx="550526" cy="5121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887AF4-AF27-4443-9083-3D8604890AD3}"/>
              </a:ext>
            </a:extLst>
          </p:cNvPr>
          <p:cNvSpPr/>
          <p:nvPr/>
        </p:nvSpPr>
        <p:spPr>
          <a:xfrm rot="173085">
            <a:off x="7268451" y="3440959"/>
            <a:ext cx="480486" cy="2078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823B9DA-4CB5-074B-B9E4-6745B9F68897}"/>
              </a:ext>
            </a:extLst>
          </p:cNvPr>
          <p:cNvSpPr/>
          <p:nvPr/>
        </p:nvSpPr>
        <p:spPr>
          <a:xfrm rot="173085">
            <a:off x="8470394" y="3430717"/>
            <a:ext cx="480486" cy="2078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2BC097-AC19-CB4D-880A-F0DDBE07731C}"/>
              </a:ext>
            </a:extLst>
          </p:cNvPr>
          <p:cNvSpPr/>
          <p:nvPr/>
        </p:nvSpPr>
        <p:spPr>
          <a:xfrm>
            <a:off x="9964296" y="1987923"/>
            <a:ext cx="819455"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dirty="0">
                <a:latin typeface="Times New Roman" panose="02020603050405020304" pitchFamily="18" charset="0"/>
                <a:cs typeface="Times New Roman" panose="02020603050405020304" pitchFamily="18" charset="0"/>
              </a:rPr>
              <a:t> sparse</a:t>
            </a:r>
          </a:p>
        </p:txBody>
      </p:sp>
    </p:spTree>
    <p:extLst>
      <p:ext uri="{BB962C8B-B14F-4D97-AF65-F5344CB8AC3E}">
        <p14:creationId xmlns:p14="http://schemas.microsoft.com/office/powerpoint/2010/main" val="9497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16"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GradientExplainer</a:t>
            </a:r>
            <a:r>
              <a:rPr lang="en-US" dirty="0">
                <a:latin typeface="Times New Roman" panose="02020603050405020304" pitchFamily="18" charset="0"/>
                <a:cs typeface="Times New Roman" panose="02020603050405020304" pitchFamily="18" charset="0"/>
              </a:rPr>
              <a:t> explains casual shoes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pic>
        <p:nvPicPr>
          <p:cNvPr id="5" name="Picture 4" descr="A picture containing clothing&#10;&#10;Description automatically generated">
            <a:extLst>
              <a:ext uri="{FF2B5EF4-FFF2-40B4-BE49-F238E27FC236}">
                <a16:creationId xmlns:a16="http://schemas.microsoft.com/office/drawing/2014/main" id="{DE7CB4C5-28C5-B44B-9B52-0FF4A951D33F}"/>
              </a:ext>
            </a:extLst>
          </p:cNvPr>
          <p:cNvPicPr/>
          <p:nvPr/>
        </p:nvPicPr>
        <p:blipFill>
          <a:blip r:embed="rId2">
            <a:extLst>
              <a:ext uri="{28A0092B-C50C-407E-A947-70E740481C1C}">
                <a14:useLocalDpi xmlns:a14="http://schemas.microsoft.com/office/drawing/2010/main" val="0"/>
              </a:ext>
            </a:extLst>
          </a:blip>
          <a:stretch>
            <a:fillRect/>
          </a:stretch>
        </p:blipFill>
        <p:spPr>
          <a:xfrm>
            <a:off x="1975607" y="1708058"/>
            <a:ext cx="1861035" cy="1323322"/>
          </a:xfrm>
          <a:prstGeom prst="rect">
            <a:avLst/>
          </a:prstGeom>
        </p:spPr>
      </p:pic>
      <p:pic>
        <p:nvPicPr>
          <p:cNvPr id="6" name="Picture 5" descr="A picture containing surface chart&#10;&#10;Description automatically generated">
            <a:extLst>
              <a:ext uri="{FF2B5EF4-FFF2-40B4-BE49-F238E27FC236}">
                <a16:creationId xmlns:a16="http://schemas.microsoft.com/office/drawing/2014/main" id="{E5A7C302-C9E0-D34B-976C-C58B5C3103E2}"/>
              </a:ext>
            </a:extLst>
          </p:cNvPr>
          <p:cNvPicPr/>
          <p:nvPr/>
        </p:nvPicPr>
        <p:blipFill>
          <a:blip r:embed="rId3">
            <a:extLst>
              <a:ext uri="{28A0092B-C50C-407E-A947-70E740481C1C}">
                <a14:useLocalDpi xmlns:a14="http://schemas.microsoft.com/office/drawing/2010/main" val="0"/>
              </a:ext>
            </a:extLst>
          </a:blip>
          <a:stretch>
            <a:fillRect/>
          </a:stretch>
        </p:blipFill>
        <p:spPr>
          <a:xfrm>
            <a:off x="1975607" y="3050849"/>
            <a:ext cx="1861034" cy="1348794"/>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80703E5F-450F-C24D-AE9F-6480718B72DF}"/>
              </a:ext>
            </a:extLst>
          </p:cNvPr>
          <p:cNvPicPr/>
          <p:nvPr/>
        </p:nvPicPr>
        <p:blipFill>
          <a:blip r:embed="rId4">
            <a:extLst>
              <a:ext uri="{28A0092B-C50C-407E-A947-70E740481C1C}">
                <a14:useLocalDpi xmlns:a14="http://schemas.microsoft.com/office/drawing/2010/main" val="0"/>
              </a:ext>
            </a:extLst>
          </a:blip>
          <a:stretch>
            <a:fillRect/>
          </a:stretch>
        </p:blipFill>
        <p:spPr>
          <a:xfrm>
            <a:off x="1975607" y="4399642"/>
            <a:ext cx="1861034" cy="1420671"/>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19FBDEF7-5FDF-EC44-A9AE-F2DA2B9FE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1069" y="1708057"/>
            <a:ext cx="6222777" cy="1254841"/>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1459E99-713E-2346-A935-4C6682104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1069" y="3069674"/>
            <a:ext cx="6222777" cy="1254841"/>
          </a:xfrm>
          <a:prstGeom prst="rect">
            <a:avLst/>
          </a:prstGeom>
        </p:spPr>
      </p:pic>
      <p:pic>
        <p:nvPicPr>
          <p:cNvPr id="12" name="Picture 11" descr="Graphical user interface, website&#10;&#10;Description automatically generated">
            <a:extLst>
              <a:ext uri="{FF2B5EF4-FFF2-40B4-BE49-F238E27FC236}">
                <a16:creationId xmlns:a16="http://schemas.microsoft.com/office/drawing/2014/main" id="{3050148E-6F3C-9A41-9D17-67C0FBB71A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1069" y="4439332"/>
            <a:ext cx="6222777" cy="1254841"/>
          </a:xfrm>
          <a:prstGeom prst="rect">
            <a:avLst/>
          </a:prstGeom>
        </p:spPr>
      </p:pic>
      <p:sp>
        <p:nvSpPr>
          <p:cNvPr id="13" name="Rectangle 12">
            <a:extLst>
              <a:ext uri="{FF2B5EF4-FFF2-40B4-BE49-F238E27FC236}">
                <a16:creationId xmlns:a16="http://schemas.microsoft.com/office/drawing/2014/main" id="{55BF5CFC-F9BA-3A48-865C-24C5426F487B}"/>
              </a:ext>
            </a:extLst>
          </p:cNvPr>
          <p:cNvSpPr/>
          <p:nvPr/>
        </p:nvSpPr>
        <p:spPr>
          <a:xfrm>
            <a:off x="3460525" y="1338725"/>
            <a:ext cx="625042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 Backpacks           Belts              Briefs     Casual Shoes  Flip Flops</a:t>
            </a:r>
          </a:p>
        </p:txBody>
      </p:sp>
    </p:spTree>
    <p:extLst>
      <p:ext uri="{BB962C8B-B14F-4D97-AF65-F5344CB8AC3E}">
        <p14:creationId xmlns:p14="http://schemas.microsoft.com/office/powerpoint/2010/main" val="1166430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KernelExplainer</a:t>
            </a:r>
            <a:r>
              <a:rPr lang="en-US" dirty="0">
                <a:latin typeface="Times New Roman" panose="02020603050405020304" pitchFamily="18" charset="0"/>
                <a:cs typeface="Times New Roman" panose="02020603050405020304" pitchFamily="18" charset="0"/>
              </a:rPr>
              <a:t> explains casual shoes &amp; flip flops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3" name="Rectangle 2">
            <a:extLst>
              <a:ext uri="{FF2B5EF4-FFF2-40B4-BE49-F238E27FC236}">
                <a16:creationId xmlns:a16="http://schemas.microsoft.com/office/drawing/2014/main" id="{2EA143B4-0F51-074D-A9BF-B31E4374E0C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33" descr="A picture containing diagram&#10;&#10;Description automatically generated">
            <a:extLst>
              <a:ext uri="{FF2B5EF4-FFF2-40B4-BE49-F238E27FC236}">
                <a16:creationId xmlns:a16="http://schemas.microsoft.com/office/drawing/2014/main" id="{F06D3FC9-B452-2440-BA9E-372BD1E6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1574964"/>
            <a:ext cx="5303364" cy="14837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7FFAB54-BA8A-F84E-A461-7C344C1EC7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9" name="Picture 34" descr="A picture containing diagram&#10;&#10;Description automatically generated">
            <a:extLst>
              <a:ext uri="{FF2B5EF4-FFF2-40B4-BE49-F238E27FC236}">
                <a16:creationId xmlns:a16="http://schemas.microsoft.com/office/drawing/2014/main" id="{1448C43B-8443-A942-86ED-B409A409F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4" y="3543417"/>
            <a:ext cx="5303362" cy="14837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application&#10;&#10;Description automatically generated">
            <a:extLst>
              <a:ext uri="{FF2B5EF4-FFF2-40B4-BE49-F238E27FC236}">
                <a16:creationId xmlns:a16="http://schemas.microsoft.com/office/drawing/2014/main" id="{4550ADF6-8156-3A45-BCE8-4D9C5BB318B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218716" y="3543417"/>
            <a:ext cx="5098363" cy="1483766"/>
          </a:xfrm>
          <a:prstGeom prst="rect">
            <a:avLst/>
          </a:prstGeom>
        </p:spPr>
      </p:pic>
      <p:sp>
        <p:nvSpPr>
          <p:cNvPr id="6" name="Rectangle 6">
            <a:extLst>
              <a:ext uri="{FF2B5EF4-FFF2-40B4-BE49-F238E27FC236}">
                <a16:creationId xmlns:a16="http://schemas.microsoft.com/office/drawing/2014/main" id="{6F4B8B6A-3042-CD46-B06E-FCDA75E474B2}"/>
              </a:ext>
            </a:extLst>
          </p:cNvPr>
          <p:cNvSpPr>
            <a:spLocks noChangeArrowheads="1"/>
          </p:cNvSpPr>
          <p:nvPr/>
        </p:nvSpPr>
        <p:spPr bwMode="auto">
          <a:xfrm>
            <a:off x="6318249" y="7874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1" name="Picture 35" descr="A picture containing timeline&#10;&#10;Description automatically generated">
            <a:extLst>
              <a:ext uri="{FF2B5EF4-FFF2-40B4-BE49-F238E27FC236}">
                <a16:creationId xmlns:a16="http://schemas.microsoft.com/office/drawing/2014/main" id="{378AF6DE-ECFE-B849-BD9B-5CE2E4236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48" y="1660165"/>
            <a:ext cx="4998831" cy="139856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BB5B96-6726-154C-9D50-9A10993C1CC8}"/>
              </a:ext>
            </a:extLst>
          </p:cNvPr>
          <p:cNvSpPr/>
          <p:nvPr/>
        </p:nvSpPr>
        <p:spPr>
          <a:xfrm rot="173085">
            <a:off x="7630579" y="4580839"/>
            <a:ext cx="480486" cy="4465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C43821-9E32-B146-80B8-227EEDAACA1D}"/>
              </a:ext>
            </a:extLst>
          </p:cNvPr>
          <p:cNvSpPr/>
          <p:nvPr/>
        </p:nvSpPr>
        <p:spPr>
          <a:xfrm rot="173085">
            <a:off x="8391681" y="2450083"/>
            <a:ext cx="305232" cy="3137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808ABC3-75B4-B44D-92A8-7BEA5D173C98}"/>
              </a:ext>
            </a:extLst>
          </p:cNvPr>
          <p:cNvSpPr/>
          <p:nvPr/>
        </p:nvSpPr>
        <p:spPr>
          <a:xfrm rot="173085">
            <a:off x="7878523" y="2469529"/>
            <a:ext cx="305232" cy="3137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07B1C7E-AAA8-5B40-8D3B-2CC1A3433E35}"/>
              </a:ext>
            </a:extLst>
          </p:cNvPr>
          <p:cNvSpPr/>
          <p:nvPr/>
        </p:nvSpPr>
        <p:spPr>
          <a:xfrm rot="173085">
            <a:off x="2856564" y="4207530"/>
            <a:ext cx="319538" cy="2658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54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LIME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3" name="Rectangle 2">
            <a:extLst>
              <a:ext uri="{FF2B5EF4-FFF2-40B4-BE49-F238E27FC236}">
                <a16:creationId xmlns:a16="http://schemas.microsoft.com/office/drawing/2014/main" id="{2EA143B4-0F51-074D-A9BF-B31E4374E0C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07FFAB54-BA8A-F84E-A461-7C344C1EC7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6F4B8B6A-3042-CD46-B06E-FCDA75E474B2}"/>
              </a:ext>
            </a:extLst>
          </p:cNvPr>
          <p:cNvSpPr>
            <a:spLocks noChangeArrowheads="1"/>
          </p:cNvSpPr>
          <p:nvPr/>
        </p:nvSpPr>
        <p:spPr bwMode="auto">
          <a:xfrm>
            <a:off x="6318249" y="7874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BAA514FE-CF3A-ED45-A236-5F5F502CC4F8}"/>
              </a:ext>
            </a:extLst>
          </p:cNvPr>
          <p:cNvSpPr/>
          <p:nvPr/>
        </p:nvSpPr>
        <p:spPr>
          <a:xfrm>
            <a:off x="1026184" y="1358982"/>
            <a:ext cx="5814003" cy="4197496"/>
          </a:xfrm>
          <a:prstGeom prst="rect">
            <a:avLst/>
          </a:prstGeom>
        </p:spPr>
        <p:txBody>
          <a:bodyPr wrap="square">
            <a:spAutoFit/>
          </a:bodyPr>
          <a:lstStyle/>
          <a:p>
            <a:pPr>
              <a:lnSpc>
                <a:spcPct val="150000"/>
              </a:lnSpc>
            </a:pPr>
            <a:r>
              <a:rPr lang="en-US" dirty="0">
                <a:solidFill>
                  <a:srgbClr val="222222"/>
                </a:solidFill>
                <a:latin typeface="Times New Roman" panose="02020603050405020304" pitchFamily="18" charset="0"/>
                <a:cs typeface="Times New Roman" panose="02020603050405020304" pitchFamily="18" charset="0"/>
              </a:rPr>
              <a:t>LIME (Local Interpretable Model-Agnostic Explanations)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technique to explain the predictions of </a:t>
            </a:r>
            <a:r>
              <a:rPr lang="en-US" i="1" dirty="0">
                <a:latin typeface="Times New Roman" panose="02020603050405020304" pitchFamily="18" charset="0"/>
                <a:cs typeface="Times New Roman" panose="02020603050405020304" pitchFamily="18" charset="0"/>
              </a:rPr>
              <a:t>any</a:t>
            </a:r>
            <a:r>
              <a:rPr lang="en-US" dirty="0">
                <a:latin typeface="Times New Roman" panose="02020603050405020304" pitchFamily="18" charset="0"/>
                <a:cs typeface="Times New Roman" panose="02020603050405020304" pitchFamily="18" charset="0"/>
              </a:rPr>
              <a:t> machine learning classifier</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approximating the underlying model by an interpretable one (linear model), learned on perturbations of the original instance (hiding parts of the image).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Implementation:</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pip3 install lime</a:t>
            </a:r>
          </a:p>
          <a:p>
            <a:pPr marL="742950" lvl="1" indent="-285750">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2.4.3</a:t>
            </a:r>
            <a:endParaRPr lang="en-US" dirty="0">
              <a:solidFill>
                <a:srgbClr val="222222"/>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6146" name="Picture 2" descr="How to Store Limes (Including the Peels)">
            <a:extLst>
              <a:ext uri="{FF2B5EF4-FFF2-40B4-BE49-F238E27FC236}">
                <a16:creationId xmlns:a16="http://schemas.microsoft.com/office/drawing/2014/main" id="{A8482A3C-EA48-5349-8BDF-6233B7040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963" y="2612365"/>
            <a:ext cx="2159546" cy="16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285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LIME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3" name="Rectangle 2">
            <a:extLst>
              <a:ext uri="{FF2B5EF4-FFF2-40B4-BE49-F238E27FC236}">
                <a16:creationId xmlns:a16="http://schemas.microsoft.com/office/drawing/2014/main" id="{2EA143B4-0F51-074D-A9BF-B31E4374E0C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07FFAB54-BA8A-F84E-A461-7C344C1EC7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6F4B8B6A-3042-CD46-B06E-FCDA75E474B2}"/>
              </a:ext>
            </a:extLst>
          </p:cNvPr>
          <p:cNvSpPr>
            <a:spLocks noChangeArrowheads="1"/>
          </p:cNvSpPr>
          <p:nvPr/>
        </p:nvSpPr>
        <p:spPr bwMode="auto">
          <a:xfrm>
            <a:off x="6318249" y="7874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700476ED-8441-1C41-B3C2-1FDE9725D043}"/>
              </a:ext>
            </a:extLst>
          </p:cNvPr>
          <p:cNvSpPr/>
          <p:nvPr/>
        </p:nvSpPr>
        <p:spPr>
          <a:xfrm>
            <a:off x="669924" y="1398808"/>
            <a:ext cx="6096000" cy="4612994"/>
          </a:xfrm>
          <a:prstGeom prst="rect">
            <a:avLst/>
          </a:prstGeom>
        </p:spPr>
        <p:txBody>
          <a:bodyPr>
            <a:spAutoFit/>
          </a:bodyPr>
          <a:lstStyle/>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We take the image on the left and divide it into interpretable components (contiguous </a:t>
            </a:r>
            <a:r>
              <a:rPr lang="en-US" dirty="0" err="1">
                <a:latin typeface="Times New Roman" panose="02020603050405020304" pitchFamily="18" charset="0"/>
                <a:cs typeface="Times New Roman" panose="02020603050405020304" pitchFamily="18" charset="0"/>
              </a:rPr>
              <a:t>superpixels</a:t>
            </a:r>
            <a:r>
              <a:rPr lang="en-US" dirty="0">
                <a:latin typeface="Times New Roman" panose="02020603050405020304" pitchFamily="18" charset="0"/>
                <a:cs typeface="Times New Roman" panose="02020603050405020304" pitchFamily="18" charset="0"/>
              </a:rPr>
              <a:t>).</a:t>
            </a:r>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we then generate a data set of perturbed instances by turning some of the interpretable components “off”</a:t>
            </a:r>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For each perturbed instance, we get the probability that a tree frog is in the image according to the model. </a:t>
            </a:r>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We then learn a simple (linear) model on this data set, which is locally weighted.</a:t>
            </a:r>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we present the </a:t>
            </a:r>
            <a:r>
              <a:rPr lang="en-US" dirty="0" err="1">
                <a:latin typeface="Times New Roman" panose="02020603050405020304" pitchFamily="18" charset="0"/>
                <a:cs typeface="Times New Roman" panose="02020603050405020304" pitchFamily="18" charset="0"/>
              </a:rPr>
              <a:t>superpixels</a:t>
            </a:r>
            <a:r>
              <a:rPr lang="en-US" dirty="0">
                <a:latin typeface="Times New Roman" panose="02020603050405020304" pitchFamily="18" charset="0"/>
                <a:cs typeface="Times New Roman" panose="02020603050405020304" pitchFamily="18" charset="0"/>
              </a:rPr>
              <a:t> with highest positive weights as an explanation, graying out everything else.</a:t>
            </a:r>
          </a:p>
          <a:p>
            <a:pPr marL="342900" indent="-342900">
              <a:lnSpc>
                <a:spcPct val="150000"/>
              </a:lnSpc>
              <a:buAutoNum type="arabicPeriod"/>
            </a:pPr>
            <a:endParaRPr lang="en-US" dirty="0">
              <a:latin typeface="Times New Roman" panose="02020603050405020304" pitchFamily="18" charset="0"/>
              <a:cs typeface="Times New Roman" panose="02020603050405020304" pitchFamily="18" charset="0"/>
            </a:endParaRPr>
          </a:p>
        </p:txBody>
      </p:sp>
      <p:pic>
        <p:nvPicPr>
          <p:cNvPr id="11" name="Picture 10" descr="A picture containing graphical user interface&#10;&#10;Description automatically generated">
            <a:extLst>
              <a:ext uri="{FF2B5EF4-FFF2-40B4-BE49-F238E27FC236}">
                <a16:creationId xmlns:a16="http://schemas.microsoft.com/office/drawing/2014/main" id="{40AF31CE-2EFE-0E4A-B07C-953CEEEB4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642" y="1244682"/>
            <a:ext cx="2452666" cy="1381442"/>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B35DD4B2-0F6E-D248-9368-E52EA39496B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51984" y="2721685"/>
            <a:ext cx="5002943" cy="2864207"/>
          </a:xfrm>
          <a:prstGeom prst="rect">
            <a:avLst/>
          </a:prstGeom>
        </p:spPr>
      </p:pic>
    </p:spTree>
    <p:extLst>
      <p:ext uri="{BB962C8B-B14F-4D97-AF65-F5344CB8AC3E}">
        <p14:creationId xmlns:p14="http://schemas.microsoft.com/office/powerpoint/2010/main" val="178735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LIME explains handwritten digits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3" name="Rectangle 2">
            <a:extLst>
              <a:ext uri="{FF2B5EF4-FFF2-40B4-BE49-F238E27FC236}">
                <a16:creationId xmlns:a16="http://schemas.microsoft.com/office/drawing/2014/main" id="{2EA143B4-0F51-074D-A9BF-B31E4374E0C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07FFAB54-BA8A-F84E-A461-7C344C1EC7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6F4B8B6A-3042-CD46-B06E-FCDA75E474B2}"/>
              </a:ext>
            </a:extLst>
          </p:cNvPr>
          <p:cNvSpPr>
            <a:spLocks noChangeArrowheads="1"/>
          </p:cNvSpPr>
          <p:nvPr/>
        </p:nvSpPr>
        <p:spPr bwMode="auto">
          <a:xfrm>
            <a:off x="6318249" y="7874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Chart, scatter chart&#10;&#10;Description automatically generated">
            <a:extLst>
              <a:ext uri="{FF2B5EF4-FFF2-40B4-BE49-F238E27FC236}">
                <a16:creationId xmlns:a16="http://schemas.microsoft.com/office/drawing/2014/main" id="{287A43B6-ECBF-9A47-8DE9-7118BCE4FA5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69923" y="1582926"/>
            <a:ext cx="2185334" cy="1624286"/>
          </a:xfrm>
          <a:prstGeom prst="rect">
            <a:avLst/>
          </a:prstGeom>
        </p:spPr>
      </p:pic>
      <p:pic>
        <p:nvPicPr>
          <p:cNvPr id="8" name="Picture 7" descr="Chart, scatter chart&#10;&#10;Description automatically generated">
            <a:extLst>
              <a:ext uri="{FF2B5EF4-FFF2-40B4-BE49-F238E27FC236}">
                <a16:creationId xmlns:a16="http://schemas.microsoft.com/office/drawing/2014/main" id="{3F0BD038-C1E8-9649-A9DE-F435A599778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55257" y="1580067"/>
            <a:ext cx="2101932" cy="1624285"/>
          </a:xfrm>
          <a:prstGeom prst="rect">
            <a:avLst/>
          </a:prstGeom>
        </p:spPr>
      </p:pic>
      <p:pic>
        <p:nvPicPr>
          <p:cNvPr id="9" name="Picture 8" descr="Chart&#10;&#10;Description automatically generated">
            <a:extLst>
              <a:ext uri="{FF2B5EF4-FFF2-40B4-BE49-F238E27FC236}">
                <a16:creationId xmlns:a16="http://schemas.microsoft.com/office/drawing/2014/main" id="{47B354A1-C9C0-EA49-8EE1-08876758A60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957188" y="1574964"/>
            <a:ext cx="2101931" cy="1624285"/>
          </a:xfrm>
          <a:prstGeom prst="rect">
            <a:avLst/>
          </a:prstGeom>
        </p:spPr>
      </p:pic>
      <p:pic>
        <p:nvPicPr>
          <p:cNvPr id="10" name="Picture 9" descr="Chart&#10;&#10;Description automatically generated">
            <a:extLst>
              <a:ext uri="{FF2B5EF4-FFF2-40B4-BE49-F238E27FC236}">
                <a16:creationId xmlns:a16="http://schemas.microsoft.com/office/drawing/2014/main" id="{B2EB9520-3E5B-0240-BDBA-926AC0643B2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894855" y="1580067"/>
            <a:ext cx="2101931" cy="1598563"/>
          </a:xfrm>
          <a:prstGeom prst="rect">
            <a:avLst/>
          </a:prstGeom>
        </p:spPr>
      </p:pic>
      <p:pic>
        <p:nvPicPr>
          <p:cNvPr id="11" name="Picture 10" descr="Chart, scatter chart&#10;&#10;Description automatically generated">
            <a:extLst>
              <a:ext uri="{FF2B5EF4-FFF2-40B4-BE49-F238E27FC236}">
                <a16:creationId xmlns:a16="http://schemas.microsoft.com/office/drawing/2014/main" id="{940E45E4-B28D-8144-B04E-7FDF0DF48F4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996784" y="1580998"/>
            <a:ext cx="1994491" cy="1597631"/>
          </a:xfrm>
          <a:prstGeom prst="rect">
            <a:avLst/>
          </a:prstGeom>
        </p:spPr>
      </p:pic>
      <p:pic>
        <p:nvPicPr>
          <p:cNvPr id="7173" name="Picture 8" descr="Chart, scatter chart&#10;&#10;Description automatically generated">
            <a:extLst>
              <a:ext uri="{FF2B5EF4-FFF2-40B4-BE49-F238E27FC236}">
                <a16:creationId xmlns:a16="http://schemas.microsoft.com/office/drawing/2014/main" id="{1DFA7325-D366-A042-B491-829E6594A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923" y="3488259"/>
            <a:ext cx="2141102" cy="16242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9" descr="Chart&#10;&#10;Description automatically generated">
            <a:extLst>
              <a:ext uri="{FF2B5EF4-FFF2-40B4-BE49-F238E27FC236}">
                <a16:creationId xmlns:a16="http://schemas.microsoft.com/office/drawing/2014/main" id="{93DA4A86-BBA3-0B45-BB5C-6CE0CCBAF6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256" y="3488259"/>
            <a:ext cx="2131873" cy="1630256"/>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10" descr="Chart&#10;&#10;Description automatically generated">
            <a:extLst>
              <a:ext uri="{FF2B5EF4-FFF2-40B4-BE49-F238E27FC236}">
                <a16:creationId xmlns:a16="http://schemas.microsoft.com/office/drawing/2014/main" id="{E213CDAB-3C17-6447-BC2B-93A92A4553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8405" y="3514943"/>
            <a:ext cx="2131874" cy="162428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11" descr="Chart&#10;&#10;Description automatically generated">
            <a:extLst>
              <a:ext uri="{FF2B5EF4-FFF2-40B4-BE49-F238E27FC236}">
                <a16:creationId xmlns:a16="http://schemas.microsoft.com/office/drawing/2014/main" id="{620B75B1-2A22-C841-BEE0-A2A05C7982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4855" y="3529531"/>
            <a:ext cx="2124065" cy="162428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2" descr="Chart, scatter chart&#10;&#10;Description automatically generated">
            <a:extLst>
              <a:ext uri="{FF2B5EF4-FFF2-40B4-BE49-F238E27FC236}">
                <a16:creationId xmlns:a16="http://schemas.microsoft.com/office/drawing/2014/main" id="{60EDF038-6496-064D-9CEA-070426C23C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742" y="3514944"/>
            <a:ext cx="2064631" cy="159763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13DEEE48-1BBB-AB49-BF35-20643B8C4C4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77227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LIME explains casual shoes &amp; flip flops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3" name="Rectangle 2">
            <a:extLst>
              <a:ext uri="{FF2B5EF4-FFF2-40B4-BE49-F238E27FC236}">
                <a16:creationId xmlns:a16="http://schemas.microsoft.com/office/drawing/2014/main" id="{2EA143B4-0F51-074D-A9BF-B31E4374E0C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07FFAB54-BA8A-F84E-A461-7C344C1EC7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6F4B8B6A-3042-CD46-B06E-FCDA75E474B2}"/>
              </a:ext>
            </a:extLst>
          </p:cNvPr>
          <p:cNvSpPr>
            <a:spLocks noChangeArrowheads="1"/>
          </p:cNvSpPr>
          <p:nvPr/>
        </p:nvSpPr>
        <p:spPr bwMode="auto">
          <a:xfrm>
            <a:off x="6318249" y="7874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A picture containing clothing, footwear&#10;&#10;Description automatically generated">
            <a:extLst>
              <a:ext uri="{FF2B5EF4-FFF2-40B4-BE49-F238E27FC236}">
                <a16:creationId xmlns:a16="http://schemas.microsoft.com/office/drawing/2014/main" id="{E6E4172E-1BD8-C644-8A67-99C2CE1CEC7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75328" y="1328384"/>
            <a:ext cx="2313109" cy="1664152"/>
          </a:xfrm>
          <a:prstGeom prst="rect">
            <a:avLst/>
          </a:prstGeom>
        </p:spPr>
      </p:pic>
      <p:pic>
        <p:nvPicPr>
          <p:cNvPr id="8" name="Picture 7" descr="Chart&#10;&#10;Description automatically generated">
            <a:extLst>
              <a:ext uri="{FF2B5EF4-FFF2-40B4-BE49-F238E27FC236}">
                <a16:creationId xmlns:a16="http://schemas.microsoft.com/office/drawing/2014/main" id="{FAFDB639-15FB-664C-B7E4-9CAFDEDA693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379093" y="1342481"/>
            <a:ext cx="1813310" cy="1591394"/>
          </a:xfrm>
          <a:prstGeom prst="rect">
            <a:avLst/>
          </a:prstGeom>
        </p:spPr>
      </p:pic>
      <p:pic>
        <p:nvPicPr>
          <p:cNvPr id="9" name="Picture 8" descr="A close up of a device&#10;&#10;Description automatically generated">
            <a:extLst>
              <a:ext uri="{FF2B5EF4-FFF2-40B4-BE49-F238E27FC236}">
                <a16:creationId xmlns:a16="http://schemas.microsoft.com/office/drawing/2014/main" id="{3D1CACFA-C9D9-BE42-AD3B-A22AE7ADB80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430072" y="2933875"/>
            <a:ext cx="2233226" cy="1664152"/>
          </a:xfrm>
          <a:prstGeom prst="rect">
            <a:avLst/>
          </a:prstGeom>
        </p:spPr>
      </p:pic>
      <p:pic>
        <p:nvPicPr>
          <p:cNvPr id="10" name="Picture 9" descr="Chart, treemap chart&#10;&#10;Description automatically generated">
            <a:extLst>
              <a:ext uri="{FF2B5EF4-FFF2-40B4-BE49-F238E27FC236}">
                <a16:creationId xmlns:a16="http://schemas.microsoft.com/office/drawing/2014/main" id="{8A2B1075-EA91-0840-9E06-C54F2476D8B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379093" y="3005401"/>
            <a:ext cx="1813310" cy="1533965"/>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58B82464-A0FE-9948-915F-815C54E1CE1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709094" y="1358981"/>
            <a:ext cx="2063306" cy="1564537"/>
          </a:xfrm>
          <a:prstGeom prst="rect">
            <a:avLst/>
          </a:prstGeom>
        </p:spPr>
      </p:pic>
      <p:pic>
        <p:nvPicPr>
          <p:cNvPr id="12" name="Picture 11" descr="Chart&#10;&#10;Description automatically generated">
            <a:extLst>
              <a:ext uri="{FF2B5EF4-FFF2-40B4-BE49-F238E27FC236}">
                <a16:creationId xmlns:a16="http://schemas.microsoft.com/office/drawing/2014/main" id="{29773E0A-A475-874F-B7CF-693059E83A5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7496128" y="1341113"/>
            <a:ext cx="1739216" cy="1503599"/>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A305F376-58FD-8E41-94D8-CCFB120D2157}"/>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5709094" y="3005401"/>
            <a:ext cx="2063306" cy="1564537"/>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6300D5C0-6639-D84F-9E22-3006EE47ADC8}"/>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7525994" y="3034346"/>
            <a:ext cx="1709350" cy="1503599"/>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042D1D1F-D342-8A4A-95AC-8B428A29F162}"/>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5690055" y="4639850"/>
            <a:ext cx="2063306" cy="1495421"/>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E8303379-5CFB-D743-9661-51775C5661F1}"/>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7493835" y="4680766"/>
            <a:ext cx="1741509" cy="1389752"/>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0B817C72-EB93-0042-8DFE-F097227011F0}"/>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430072" y="4610892"/>
            <a:ext cx="2220869" cy="1592626"/>
          </a:xfrm>
          <a:prstGeom prst="rect">
            <a:avLst/>
          </a:prstGeom>
        </p:spPr>
      </p:pic>
      <p:pic>
        <p:nvPicPr>
          <p:cNvPr id="18" name="Picture 17" descr="Chart&#10;&#10;Description automatically generated">
            <a:extLst>
              <a:ext uri="{FF2B5EF4-FFF2-40B4-BE49-F238E27FC236}">
                <a16:creationId xmlns:a16="http://schemas.microsoft.com/office/drawing/2014/main" id="{9D589036-F362-C047-9C52-13D996584970}"/>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3379093" y="4610892"/>
            <a:ext cx="1813310" cy="1533965"/>
          </a:xfrm>
          <a:prstGeom prst="rect">
            <a:avLst/>
          </a:prstGeom>
        </p:spPr>
      </p:pic>
      <p:sp>
        <p:nvSpPr>
          <p:cNvPr id="19" name="Oval 18">
            <a:extLst>
              <a:ext uri="{FF2B5EF4-FFF2-40B4-BE49-F238E27FC236}">
                <a16:creationId xmlns:a16="http://schemas.microsoft.com/office/drawing/2014/main" id="{94033862-B0F7-0844-A026-605BD9BC9296}"/>
              </a:ext>
            </a:extLst>
          </p:cNvPr>
          <p:cNvSpPr/>
          <p:nvPr/>
        </p:nvSpPr>
        <p:spPr>
          <a:xfrm rot="1351881" flipV="1">
            <a:off x="3940263" y="3498198"/>
            <a:ext cx="775707" cy="3704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EB595D7-B6B5-3D48-A09A-77E5FA7C076C}"/>
              </a:ext>
            </a:extLst>
          </p:cNvPr>
          <p:cNvSpPr/>
          <p:nvPr/>
        </p:nvSpPr>
        <p:spPr>
          <a:xfrm rot="1351881" flipV="1">
            <a:off x="3619043" y="1793354"/>
            <a:ext cx="374303" cy="3704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08BCE5-2C2E-524A-B0E1-C0651948E37A}"/>
              </a:ext>
            </a:extLst>
          </p:cNvPr>
          <p:cNvSpPr/>
          <p:nvPr/>
        </p:nvSpPr>
        <p:spPr>
          <a:xfrm>
            <a:off x="9394280" y="5190976"/>
            <a:ext cx="954107"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dirty="0">
                <a:latin typeface="Times New Roman" panose="02020603050405020304" pitchFamily="18" charset="0"/>
                <a:cs typeface="Times New Roman" panose="02020603050405020304" pitchFamily="18" charset="0"/>
              </a:rPr>
              <a:t>unstable</a:t>
            </a:r>
          </a:p>
        </p:txBody>
      </p:sp>
    </p:spTree>
    <p:extLst>
      <p:ext uri="{BB962C8B-B14F-4D97-AF65-F5344CB8AC3E}">
        <p14:creationId xmlns:p14="http://schemas.microsoft.com/office/powerpoint/2010/main" val="10030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49595" y="2770195"/>
            <a:ext cx="5419185" cy="591745"/>
          </a:xfrm>
        </p:spPr>
        <p:txBody>
          <a:bodyPr>
            <a:normAutofit/>
          </a:bodyPr>
          <a:lstStyle/>
          <a:p>
            <a:r>
              <a:rPr lang="en-US" altLang="zh-CN" sz="3600" dirty="0">
                <a:latin typeface="Times New Roman" panose="02020603050405020304" pitchFamily="18" charset="0"/>
                <a:cs typeface="Times New Roman" panose="02020603050405020304" pitchFamily="18" charset="0"/>
              </a:rPr>
              <a:t>Comparison</a:t>
            </a:r>
            <a:endParaRPr lang="zh-CN" altLang="en-US" sz="36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04</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907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Handwritten Digits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10" name="Rectangle 9">
            <a:extLst>
              <a:ext uri="{FF2B5EF4-FFF2-40B4-BE49-F238E27FC236}">
                <a16:creationId xmlns:a16="http://schemas.microsoft.com/office/drawing/2014/main" id="{BBDD24DD-C2BA-4D44-87B3-723E125F8AC9}"/>
              </a:ext>
            </a:extLst>
          </p:cNvPr>
          <p:cNvSpPr/>
          <p:nvPr/>
        </p:nvSpPr>
        <p:spPr>
          <a:xfrm>
            <a:off x="4680338" y="1652868"/>
            <a:ext cx="1111202"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DeepExplainer</a:t>
            </a:r>
            <a:endParaRPr lang="en-US" sz="12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6A6031C0-7FE9-4C4D-9036-1323CE00D73E}"/>
              </a:ext>
            </a:extLst>
          </p:cNvPr>
          <p:cNvSpPr/>
          <p:nvPr/>
        </p:nvSpPr>
        <p:spPr>
          <a:xfrm>
            <a:off x="6213463" y="1623260"/>
            <a:ext cx="1205779"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KernelExplanier</a:t>
            </a:r>
            <a:endParaRPr lang="en-US" sz="12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0F40F5B-C814-204B-8D5F-32274BACCDF2}"/>
              </a:ext>
            </a:extLst>
          </p:cNvPr>
          <p:cNvSpPr/>
          <p:nvPr/>
        </p:nvSpPr>
        <p:spPr>
          <a:xfrm>
            <a:off x="7456116" y="1623259"/>
            <a:ext cx="1326004"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GradientExplainer</a:t>
            </a:r>
            <a:endParaRPr lang="en-US" sz="1200" dirty="0">
              <a:latin typeface="Times New Roman" panose="02020603050405020304" pitchFamily="18" charset="0"/>
              <a:cs typeface="Times New Roman" panose="02020603050405020304" pitchFamily="18" charset="0"/>
            </a:endParaRPr>
          </a:p>
        </p:txBody>
      </p:sp>
      <p:pic>
        <p:nvPicPr>
          <p:cNvPr id="18" name="Picture 17" descr="A close up of a logo&#10;&#10;Description automatically generated">
            <a:extLst>
              <a:ext uri="{FF2B5EF4-FFF2-40B4-BE49-F238E27FC236}">
                <a16:creationId xmlns:a16="http://schemas.microsoft.com/office/drawing/2014/main" id="{A4BE7EDE-2C32-AA4B-92F2-F7425FC8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4464" y="2157972"/>
            <a:ext cx="1126697" cy="918691"/>
          </a:xfrm>
          <a:prstGeom prst="rect">
            <a:avLst/>
          </a:prstGeom>
        </p:spPr>
      </p:pic>
      <p:pic>
        <p:nvPicPr>
          <p:cNvPr id="20" name="Picture 19" descr="A picture containing food&#10;&#10;Description automatically generated">
            <a:extLst>
              <a:ext uri="{FF2B5EF4-FFF2-40B4-BE49-F238E27FC236}">
                <a16:creationId xmlns:a16="http://schemas.microsoft.com/office/drawing/2014/main" id="{A5D2770B-2E70-AA4E-A816-8A998F175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155" y="2161177"/>
            <a:ext cx="1130967" cy="1089079"/>
          </a:xfrm>
          <a:prstGeom prst="rect">
            <a:avLst/>
          </a:prstGeom>
        </p:spPr>
      </p:pic>
      <p:pic>
        <p:nvPicPr>
          <p:cNvPr id="24" name="Picture 23" descr="Chart&#10;&#10;Description automatically generated">
            <a:extLst>
              <a:ext uri="{FF2B5EF4-FFF2-40B4-BE49-F238E27FC236}">
                <a16:creationId xmlns:a16="http://schemas.microsoft.com/office/drawing/2014/main" id="{AF60CF21-BEAE-3F44-B298-B2EFA0AB7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913" y="2029944"/>
            <a:ext cx="1152893" cy="1174749"/>
          </a:xfrm>
          <a:prstGeom prst="rect">
            <a:avLst/>
          </a:prstGeom>
        </p:spPr>
      </p:pic>
      <p:pic>
        <p:nvPicPr>
          <p:cNvPr id="26" name="Picture 25" descr="Chart&#10;&#10;Description automatically generated">
            <a:extLst>
              <a:ext uri="{FF2B5EF4-FFF2-40B4-BE49-F238E27FC236}">
                <a16:creationId xmlns:a16="http://schemas.microsoft.com/office/drawing/2014/main" id="{2A9F15D3-FDCC-0046-AF8B-43280B1896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013" y="2029944"/>
            <a:ext cx="1275170" cy="1286978"/>
          </a:xfrm>
          <a:prstGeom prst="rect">
            <a:avLst/>
          </a:prstGeom>
        </p:spPr>
      </p:pic>
      <p:sp>
        <p:nvSpPr>
          <p:cNvPr id="27" name="Rectangle 26">
            <a:extLst>
              <a:ext uri="{FF2B5EF4-FFF2-40B4-BE49-F238E27FC236}">
                <a16:creationId xmlns:a16="http://schemas.microsoft.com/office/drawing/2014/main" id="{0A7C90EE-B5BB-8744-A727-053E6245A538}"/>
              </a:ext>
            </a:extLst>
          </p:cNvPr>
          <p:cNvSpPr/>
          <p:nvPr/>
        </p:nvSpPr>
        <p:spPr>
          <a:xfrm>
            <a:off x="3386096" y="1652868"/>
            <a:ext cx="867545"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DeepLIFT</a:t>
            </a:r>
            <a:endParaRPr lang="en-US" sz="1200" dirty="0">
              <a:latin typeface="Times New Roman" panose="02020603050405020304" pitchFamily="18" charset="0"/>
              <a:cs typeface="Times New Roman" panose="02020603050405020304" pitchFamily="18" charset="0"/>
            </a:endParaRPr>
          </a:p>
        </p:txBody>
      </p:sp>
      <p:pic>
        <p:nvPicPr>
          <p:cNvPr id="29" name="Picture 28" descr="A picture containing drawing&#10;&#10;Description automatically generated">
            <a:extLst>
              <a:ext uri="{FF2B5EF4-FFF2-40B4-BE49-F238E27FC236}">
                <a16:creationId xmlns:a16="http://schemas.microsoft.com/office/drawing/2014/main" id="{81FBC6A9-DF72-144C-B9EE-F404CB5268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5613" y="2029944"/>
            <a:ext cx="1278801" cy="1290866"/>
          </a:xfrm>
          <a:prstGeom prst="rect">
            <a:avLst/>
          </a:prstGeom>
        </p:spPr>
      </p:pic>
      <p:pic>
        <p:nvPicPr>
          <p:cNvPr id="31" name="Picture 30" descr="A picture containing drawing&#10;&#10;Description automatically generated">
            <a:extLst>
              <a:ext uri="{FF2B5EF4-FFF2-40B4-BE49-F238E27FC236}">
                <a16:creationId xmlns:a16="http://schemas.microsoft.com/office/drawing/2014/main" id="{A0A5E2AC-1EB9-2A4E-A1FB-66FD727115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2553" y="3416999"/>
            <a:ext cx="1278800" cy="1290864"/>
          </a:xfrm>
          <a:prstGeom prst="rect">
            <a:avLst/>
          </a:prstGeom>
        </p:spPr>
      </p:pic>
      <p:pic>
        <p:nvPicPr>
          <p:cNvPr id="33" name="Picture 32" descr="A close up of a logo&#10;&#10;Description automatically generated">
            <a:extLst>
              <a:ext uri="{FF2B5EF4-FFF2-40B4-BE49-F238E27FC236}">
                <a16:creationId xmlns:a16="http://schemas.microsoft.com/office/drawing/2014/main" id="{FA501CC8-A615-B643-B08F-D2D7B31828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0013" y="3429000"/>
            <a:ext cx="1275170" cy="1287200"/>
          </a:xfrm>
          <a:prstGeom prst="rect">
            <a:avLst/>
          </a:prstGeom>
        </p:spPr>
      </p:pic>
      <p:pic>
        <p:nvPicPr>
          <p:cNvPr id="35" name="Picture 34" descr="A picture containing hat&#10;&#10;Description automatically generated">
            <a:extLst>
              <a:ext uri="{FF2B5EF4-FFF2-40B4-BE49-F238E27FC236}">
                <a16:creationId xmlns:a16="http://schemas.microsoft.com/office/drawing/2014/main" id="{24F287EF-DF90-AB44-8703-C32D3DDAF2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5806" y="3520502"/>
            <a:ext cx="1404570" cy="1028699"/>
          </a:xfrm>
          <a:prstGeom prst="rect">
            <a:avLst/>
          </a:prstGeom>
        </p:spPr>
      </p:pic>
      <p:pic>
        <p:nvPicPr>
          <p:cNvPr id="37" name="Picture 36" descr="A picture containing food&#10;&#10;Description automatically generated">
            <a:extLst>
              <a:ext uri="{FF2B5EF4-FFF2-40B4-BE49-F238E27FC236}">
                <a16:creationId xmlns:a16="http://schemas.microsoft.com/office/drawing/2014/main" id="{CB43D219-AB67-4940-9413-9B9AF508EA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0145" y="3548082"/>
            <a:ext cx="1404568" cy="1028698"/>
          </a:xfrm>
          <a:prstGeom prst="rect">
            <a:avLst/>
          </a:prstGeom>
        </p:spPr>
      </p:pic>
      <p:pic>
        <p:nvPicPr>
          <p:cNvPr id="39" name="Picture 38" descr="A picture containing square&#10;&#10;Description automatically generated">
            <a:extLst>
              <a:ext uri="{FF2B5EF4-FFF2-40B4-BE49-F238E27FC236}">
                <a16:creationId xmlns:a16="http://schemas.microsoft.com/office/drawing/2014/main" id="{652FB788-351B-FB48-B19A-B01195BD59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2913" y="3334378"/>
            <a:ext cx="1130968" cy="1247562"/>
          </a:xfrm>
          <a:prstGeom prst="rect">
            <a:avLst/>
          </a:prstGeom>
        </p:spPr>
      </p:pic>
      <p:pic>
        <p:nvPicPr>
          <p:cNvPr id="19" name="Picture 18" descr="Chart&#10;&#10;Description automatically generated">
            <a:extLst>
              <a:ext uri="{FF2B5EF4-FFF2-40B4-BE49-F238E27FC236}">
                <a16:creationId xmlns:a16="http://schemas.microsoft.com/office/drawing/2014/main" id="{6907A0F9-C0CC-7243-AEE3-F097B486E306}"/>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8671176" y="2102967"/>
            <a:ext cx="1404569" cy="1028699"/>
          </a:xfrm>
          <a:prstGeom prst="rect">
            <a:avLst/>
          </a:prstGeom>
        </p:spPr>
      </p:pic>
      <p:pic>
        <p:nvPicPr>
          <p:cNvPr id="21" name="Picture 20" descr="Chart&#10;&#10;Description automatically generated">
            <a:extLst>
              <a:ext uri="{FF2B5EF4-FFF2-40B4-BE49-F238E27FC236}">
                <a16:creationId xmlns:a16="http://schemas.microsoft.com/office/drawing/2014/main" id="{F30BB78F-B193-FC41-830F-3B207D2A8534}"/>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671177" y="3436768"/>
            <a:ext cx="1404568" cy="1081058"/>
          </a:xfrm>
          <a:prstGeom prst="rect">
            <a:avLst/>
          </a:prstGeom>
        </p:spPr>
      </p:pic>
      <p:sp>
        <p:nvSpPr>
          <p:cNvPr id="22" name="Rectangle 21">
            <a:extLst>
              <a:ext uri="{FF2B5EF4-FFF2-40B4-BE49-F238E27FC236}">
                <a16:creationId xmlns:a16="http://schemas.microsoft.com/office/drawing/2014/main" id="{5BDF2438-AD3C-AD46-A153-214EEF2A0187}"/>
              </a:ext>
            </a:extLst>
          </p:cNvPr>
          <p:cNvSpPr/>
          <p:nvPr/>
        </p:nvSpPr>
        <p:spPr>
          <a:xfrm>
            <a:off x="9092774" y="1652867"/>
            <a:ext cx="561372"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LIME</a:t>
            </a:r>
          </a:p>
        </p:txBody>
      </p:sp>
      <p:sp>
        <p:nvSpPr>
          <p:cNvPr id="28" name="Oval 27">
            <a:extLst>
              <a:ext uri="{FF2B5EF4-FFF2-40B4-BE49-F238E27FC236}">
                <a16:creationId xmlns:a16="http://schemas.microsoft.com/office/drawing/2014/main" id="{134B543B-BCF9-E648-939B-CA79FEEB8654}"/>
              </a:ext>
            </a:extLst>
          </p:cNvPr>
          <p:cNvSpPr/>
          <p:nvPr/>
        </p:nvSpPr>
        <p:spPr>
          <a:xfrm flipV="1">
            <a:off x="3438482" y="2246835"/>
            <a:ext cx="743524" cy="3704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6035D43-89C0-864D-8C33-AF8969EE6448}"/>
              </a:ext>
            </a:extLst>
          </p:cNvPr>
          <p:cNvSpPr/>
          <p:nvPr/>
        </p:nvSpPr>
        <p:spPr>
          <a:xfrm flipV="1">
            <a:off x="4853974" y="2289145"/>
            <a:ext cx="681774" cy="2648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5C14AC1-F9D9-6A49-AFA9-4D6F9F959D6D}"/>
              </a:ext>
            </a:extLst>
          </p:cNvPr>
          <p:cNvSpPr/>
          <p:nvPr/>
        </p:nvSpPr>
        <p:spPr>
          <a:xfrm flipV="1">
            <a:off x="7643508" y="2246835"/>
            <a:ext cx="681774" cy="2648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A1B0F87-8287-484A-84F7-0DC258417350}"/>
              </a:ext>
            </a:extLst>
          </p:cNvPr>
          <p:cNvSpPr/>
          <p:nvPr/>
        </p:nvSpPr>
        <p:spPr>
          <a:xfrm flipV="1">
            <a:off x="8859819" y="2289144"/>
            <a:ext cx="681774" cy="2648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CC9F3D3-360D-274A-9F10-D14D2736D695}"/>
              </a:ext>
            </a:extLst>
          </p:cNvPr>
          <p:cNvSpPr/>
          <p:nvPr/>
        </p:nvSpPr>
        <p:spPr>
          <a:xfrm rot="1351881" flipV="1">
            <a:off x="3948785" y="2368792"/>
            <a:ext cx="374303" cy="3704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8FD0D56-3B16-D84D-9EE6-DCEB74C2D6CD}"/>
              </a:ext>
            </a:extLst>
          </p:cNvPr>
          <p:cNvSpPr/>
          <p:nvPr/>
        </p:nvSpPr>
        <p:spPr>
          <a:xfrm rot="1351881" flipV="1">
            <a:off x="5289181" y="2380013"/>
            <a:ext cx="374303" cy="3704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1F4D21-4F71-294A-95FB-2B6DDF9F9AB8}"/>
              </a:ext>
            </a:extLst>
          </p:cNvPr>
          <p:cNvSpPr/>
          <p:nvPr/>
        </p:nvSpPr>
        <p:spPr>
          <a:xfrm rot="1351881" flipH="1" flipV="1">
            <a:off x="8053576" y="2309274"/>
            <a:ext cx="302509" cy="329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0EAA113-372C-3842-9DFE-18F247695A33}"/>
              </a:ext>
            </a:extLst>
          </p:cNvPr>
          <p:cNvSpPr/>
          <p:nvPr/>
        </p:nvSpPr>
        <p:spPr>
          <a:xfrm rot="1351881">
            <a:off x="9308298" y="2350131"/>
            <a:ext cx="374303" cy="323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E5863A3-D21D-9445-B857-55AA876089EB}"/>
              </a:ext>
            </a:extLst>
          </p:cNvPr>
          <p:cNvSpPr/>
          <p:nvPr/>
        </p:nvSpPr>
        <p:spPr>
          <a:xfrm rot="19627797">
            <a:off x="3714479" y="3918324"/>
            <a:ext cx="278442" cy="3523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6E0AC30-EFE1-F145-9C4D-B8993AB0DA40}"/>
              </a:ext>
            </a:extLst>
          </p:cNvPr>
          <p:cNvSpPr/>
          <p:nvPr/>
        </p:nvSpPr>
        <p:spPr>
          <a:xfrm rot="276646">
            <a:off x="5033577" y="3891207"/>
            <a:ext cx="592515" cy="2537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26AC355-78B7-C445-9AD9-59CE1112C22D}"/>
              </a:ext>
            </a:extLst>
          </p:cNvPr>
          <p:cNvSpPr/>
          <p:nvPr/>
        </p:nvSpPr>
        <p:spPr>
          <a:xfrm rot="1351881">
            <a:off x="9309708" y="3804857"/>
            <a:ext cx="298146" cy="2864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19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28"/>
                                        </p:tgtEl>
                                      </p:cBhvr>
                                    </p:animEffect>
                                    <p:set>
                                      <p:cBhvr>
                                        <p:cTn id="17" dur="1" fill="hold">
                                          <p:stCondLst>
                                            <p:cond delay="499"/>
                                          </p:stCondLst>
                                        </p:cTn>
                                        <p:tgtEl>
                                          <p:spTgt spid="28"/>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par>
                                <p:cTn id="21" presetID="3" presetClass="exit" presetSubtype="10" fill="hold" grpId="1" nodeType="withEffect">
                                  <p:stCondLst>
                                    <p:cond delay="0"/>
                                  </p:stCondLst>
                                  <p:childTnLst>
                                    <p:animEffect transition="out" filter="blinds(horizontal)">
                                      <p:cBhvr>
                                        <p:cTn id="22" dur="500"/>
                                        <p:tgtEl>
                                          <p:spTgt spid="32"/>
                                        </p:tgtEl>
                                      </p:cBhvr>
                                    </p:animEffect>
                                    <p:set>
                                      <p:cBhvr>
                                        <p:cTn id="23" dur="1" fill="hold">
                                          <p:stCondLst>
                                            <p:cond delay="499"/>
                                          </p:stCondLst>
                                        </p:cTn>
                                        <p:tgtEl>
                                          <p:spTgt spid="32"/>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1" nodeType="clickEffect">
                                  <p:stCondLst>
                                    <p:cond delay="0"/>
                                  </p:stCondLst>
                                  <p:childTnLst>
                                    <p:animEffect transition="out" filter="blinds(horizontal)">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38"/>
                                        </p:tgtEl>
                                      </p:cBhvr>
                                    </p:animEffect>
                                    <p:set>
                                      <p:cBhvr>
                                        <p:cTn id="42" dur="1" fill="hold">
                                          <p:stCondLst>
                                            <p:cond delay="499"/>
                                          </p:stCondLst>
                                        </p:cTn>
                                        <p:tgtEl>
                                          <p:spTgt spid="38"/>
                                        </p:tgtEl>
                                        <p:attrNameLst>
                                          <p:attrName>style.visibility</p:attrName>
                                        </p:attrNameLst>
                                      </p:cBhvr>
                                      <p:to>
                                        <p:strVal val="hidden"/>
                                      </p:to>
                                    </p:set>
                                  </p:childTnLst>
                                </p:cTn>
                              </p:par>
                              <p:par>
                                <p:cTn id="43" presetID="3" presetClass="exit" presetSubtype="10" fill="hold" grpId="1" nodeType="withEffect">
                                  <p:stCondLst>
                                    <p:cond delay="0"/>
                                  </p:stCondLst>
                                  <p:childTnLst>
                                    <p:animEffect transition="out" filter="blinds(horizontal)">
                                      <p:cBhvr>
                                        <p:cTn id="44" dur="500"/>
                                        <p:tgtEl>
                                          <p:spTgt spid="40"/>
                                        </p:tgtEl>
                                      </p:cBhvr>
                                    </p:animEffect>
                                    <p:set>
                                      <p:cBhvr>
                                        <p:cTn id="45" dur="1" fill="hold">
                                          <p:stCondLst>
                                            <p:cond delay="499"/>
                                          </p:stCondLst>
                                        </p:cTn>
                                        <p:tgtEl>
                                          <p:spTgt spid="40"/>
                                        </p:tgtEl>
                                        <p:attrNameLst>
                                          <p:attrName>style.visibility</p:attrName>
                                        </p:attrNameLst>
                                      </p:cBhvr>
                                      <p:to>
                                        <p:strVal val="hidden"/>
                                      </p:to>
                                    </p:set>
                                  </p:childTnLst>
                                </p:cTn>
                              </p:par>
                              <p:par>
                                <p:cTn id="46" presetID="3" presetClass="exit" presetSubtype="10" fill="hold" grpId="1" nodeType="withEffect">
                                  <p:stCondLst>
                                    <p:cond delay="0"/>
                                  </p:stCondLst>
                                  <p:childTnLst>
                                    <p:animEffect transition="out" filter="blinds(horizontal)">
                                      <p:cBhvr>
                                        <p:cTn id="47" dur="500"/>
                                        <p:tgtEl>
                                          <p:spTgt spid="41"/>
                                        </p:tgtEl>
                                      </p:cBhvr>
                                    </p:animEffect>
                                    <p:set>
                                      <p:cBhvr>
                                        <p:cTn id="48" dur="1" fill="hold">
                                          <p:stCondLst>
                                            <p:cond delay="499"/>
                                          </p:stCondLst>
                                        </p:cTn>
                                        <p:tgtEl>
                                          <p:spTgt spid="4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2" grpId="0" animBg="1"/>
      <p:bldP spid="32" grpId="1" animBg="1"/>
      <p:bldP spid="34" grpId="0" animBg="1"/>
      <p:bldP spid="34" grpId="1" animBg="1"/>
      <p:bldP spid="36" grpId="0" animBg="1"/>
      <p:bldP spid="36" grpId="1" animBg="1"/>
      <p:bldP spid="38" grpId="0" animBg="1"/>
      <p:bldP spid="38" grpId="1" animBg="1"/>
      <p:bldP spid="40" grpId="0" animBg="1"/>
      <p:bldP spid="40" grpId="1" animBg="1"/>
      <p:bldP spid="41" grpId="0" animBg="1"/>
      <p:bldP spid="41" grpId="1" animBg="1"/>
      <p:bldP spid="42" grpId="0" animBg="1"/>
      <p:bldP spid="43"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49595" y="2770195"/>
            <a:ext cx="5419185" cy="591745"/>
          </a:xfrm>
        </p:spPr>
        <p:txBody>
          <a:bodyPr>
            <a:normAutofit/>
          </a:bodyPr>
          <a:lstStyle/>
          <a:p>
            <a:r>
              <a:rPr lang="en-US" altLang="zh-CN" sz="3600" dirty="0">
                <a:latin typeface="Times New Roman" panose="02020603050405020304" pitchFamily="18" charset="0"/>
                <a:cs typeface="Times New Roman" panose="02020603050405020304" pitchFamily="18" charset="0"/>
              </a:rPr>
              <a:t>Problem Statement</a:t>
            </a:r>
            <a:endParaRPr lang="zh-CN" altLang="en-US" sz="36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59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Flip Flops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dirty="0"/>
          </a:p>
        </p:txBody>
      </p:sp>
      <p:sp>
        <p:nvSpPr>
          <p:cNvPr id="10" name="Rectangle 9">
            <a:extLst>
              <a:ext uri="{FF2B5EF4-FFF2-40B4-BE49-F238E27FC236}">
                <a16:creationId xmlns:a16="http://schemas.microsoft.com/office/drawing/2014/main" id="{BBDD24DD-C2BA-4D44-87B3-723E125F8AC9}"/>
              </a:ext>
            </a:extLst>
          </p:cNvPr>
          <p:cNvSpPr/>
          <p:nvPr/>
        </p:nvSpPr>
        <p:spPr>
          <a:xfrm>
            <a:off x="2695748" y="1208390"/>
            <a:ext cx="1111202"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DeepExplainer</a:t>
            </a:r>
            <a:endParaRPr lang="en-US" sz="12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6A6031C0-7FE9-4C4D-9036-1323CE00D73E}"/>
              </a:ext>
            </a:extLst>
          </p:cNvPr>
          <p:cNvSpPr/>
          <p:nvPr/>
        </p:nvSpPr>
        <p:spPr>
          <a:xfrm>
            <a:off x="5172113" y="1218067"/>
            <a:ext cx="1205779"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KernelExplanier</a:t>
            </a:r>
            <a:endParaRPr lang="en-US" sz="12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0F40F5B-C814-204B-8D5F-32274BACCDF2}"/>
              </a:ext>
            </a:extLst>
          </p:cNvPr>
          <p:cNvSpPr/>
          <p:nvPr/>
        </p:nvSpPr>
        <p:spPr>
          <a:xfrm>
            <a:off x="3876523" y="1208390"/>
            <a:ext cx="1326004"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GradientExplainer</a:t>
            </a:r>
            <a:endParaRPr lang="en-US" sz="1200"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0A7C90EE-B5BB-8744-A727-053E6245A538}"/>
              </a:ext>
            </a:extLst>
          </p:cNvPr>
          <p:cNvSpPr/>
          <p:nvPr/>
        </p:nvSpPr>
        <p:spPr>
          <a:xfrm>
            <a:off x="7743054" y="1223512"/>
            <a:ext cx="867545"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DeepLIFT</a:t>
            </a:r>
            <a:endParaRPr lang="en-US" sz="12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5BDF2438-AD3C-AD46-A153-214EEF2A0187}"/>
              </a:ext>
            </a:extLst>
          </p:cNvPr>
          <p:cNvSpPr/>
          <p:nvPr/>
        </p:nvSpPr>
        <p:spPr>
          <a:xfrm>
            <a:off x="6705189" y="1208390"/>
            <a:ext cx="561372"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LIME</a:t>
            </a:r>
          </a:p>
        </p:txBody>
      </p:sp>
      <p:pic>
        <p:nvPicPr>
          <p:cNvPr id="25" name="Picture 24" descr="A picture containing chart&#10;&#10;Description automatically generated">
            <a:extLst>
              <a:ext uri="{FF2B5EF4-FFF2-40B4-BE49-F238E27FC236}">
                <a16:creationId xmlns:a16="http://schemas.microsoft.com/office/drawing/2014/main" id="{FEF20A78-0993-7447-B385-9D4937D4E42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56942" y="1872609"/>
            <a:ext cx="1432671" cy="1028698"/>
          </a:xfrm>
          <a:prstGeom prst="rect">
            <a:avLst/>
          </a:prstGeom>
        </p:spPr>
      </p:pic>
      <p:pic>
        <p:nvPicPr>
          <p:cNvPr id="28" name="Picture 27" descr="A picture containing chart&#10;&#10;Description automatically generated">
            <a:extLst>
              <a:ext uri="{FF2B5EF4-FFF2-40B4-BE49-F238E27FC236}">
                <a16:creationId xmlns:a16="http://schemas.microsoft.com/office/drawing/2014/main" id="{207A2849-F0B9-874F-8A00-497692FEA3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6942" y="2981371"/>
            <a:ext cx="1432671" cy="1028698"/>
          </a:xfrm>
          <a:prstGeom prst="rect">
            <a:avLst/>
          </a:prstGeom>
        </p:spPr>
      </p:pic>
      <p:pic>
        <p:nvPicPr>
          <p:cNvPr id="30" name="Picture 29" descr="A picture containing chart&#10;&#10;Description automatically generated">
            <a:extLst>
              <a:ext uri="{FF2B5EF4-FFF2-40B4-BE49-F238E27FC236}">
                <a16:creationId xmlns:a16="http://schemas.microsoft.com/office/drawing/2014/main" id="{AA77DFB0-F622-7D45-9931-5F56AFF43FB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44243" y="4090133"/>
            <a:ext cx="1432670" cy="1028698"/>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27158146-9C9C-4848-BC8C-98C9EC3F21B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344243" y="5198895"/>
            <a:ext cx="1432669" cy="1028698"/>
          </a:xfrm>
          <a:prstGeom prst="rect">
            <a:avLst/>
          </a:prstGeom>
        </p:spPr>
      </p:pic>
      <p:pic>
        <p:nvPicPr>
          <p:cNvPr id="5" name="Picture 4" descr="A close up of a piece of paper&#10;&#10;Description automatically generated">
            <a:extLst>
              <a:ext uri="{FF2B5EF4-FFF2-40B4-BE49-F238E27FC236}">
                <a16:creationId xmlns:a16="http://schemas.microsoft.com/office/drawing/2014/main" id="{320D8A80-4C3D-F04D-8D67-EF2D548663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614" y="1906787"/>
            <a:ext cx="939682" cy="935311"/>
          </a:xfrm>
          <a:prstGeom prst="rect">
            <a:avLst/>
          </a:prstGeom>
        </p:spPr>
      </p:pic>
      <p:pic>
        <p:nvPicPr>
          <p:cNvPr id="7" name="Picture 6" descr="A picture containing cake, table, sitting&#10;&#10;Description automatically generated">
            <a:extLst>
              <a:ext uri="{FF2B5EF4-FFF2-40B4-BE49-F238E27FC236}">
                <a16:creationId xmlns:a16="http://schemas.microsoft.com/office/drawing/2014/main" id="{41EF078D-0220-3C4F-9FAB-E95DB40592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8264" y="1906787"/>
            <a:ext cx="944093" cy="935311"/>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C74A0815-8FD7-664D-80B3-333C91451C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7727" y="1906787"/>
            <a:ext cx="946061" cy="935311"/>
          </a:xfrm>
          <a:prstGeom prst="rect">
            <a:avLst/>
          </a:prstGeom>
        </p:spPr>
      </p:pic>
      <p:pic>
        <p:nvPicPr>
          <p:cNvPr id="34" name="Picture 33" descr="Chart&#10;&#10;Description automatically generated">
            <a:extLst>
              <a:ext uri="{FF2B5EF4-FFF2-40B4-BE49-F238E27FC236}">
                <a16:creationId xmlns:a16="http://schemas.microsoft.com/office/drawing/2014/main" id="{C85E3F52-B6ED-254C-A017-3ACFF94EB295}"/>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6397314" y="1906787"/>
            <a:ext cx="1214211" cy="935311"/>
          </a:xfrm>
          <a:prstGeom prst="rect">
            <a:avLst/>
          </a:prstGeom>
        </p:spPr>
      </p:pic>
      <p:pic>
        <p:nvPicPr>
          <p:cNvPr id="12" name="Picture 11" descr="A close up of a piece of paper&#10;&#10;Description automatically generated">
            <a:extLst>
              <a:ext uri="{FF2B5EF4-FFF2-40B4-BE49-F238E27FC236}">
                <a16:creationId xmlns:a16="http://schemas.microsoft.com/office/drawing/2014/main" id="{CE02AD67-F897-664F-97F6-BCD3B92EAE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6913" y="3007213"/>
            <a:ext cx="952384" cy="941114"/>
          </a:xfrm>
          <a:prstGeom prst="rect">
            <a:avLst/>
          </a:prstGeom>
        </p:spPr>
      </p:pic>
      <p:pic>
        <p:nvPicPr>
          <p:cNvPr id="14" name="Picture 13" descr="A picture containing text, whiteboard, table, sitting&#10;&#10;Description automatically generated">
            <a:extLst>
              <a:ext uri="{FF2B5EF4-FFF2-40B4-BE49-F238E27FC236}">
                <a16:creationId xmlns:a16="http://schemas.microsoft.com/office/drawing/2014/main" id="{7E8A5590-26A9-4B46-9787-06D21FC24E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0665" y="2967376"/>
            <a:ext cx="980951" cy="980951"/>
          </a:xfrm>
          <a:prstGeom prst="rect">
            <a:avLst/>
          </a:prstGeom>
        </p:spPr>
      </p:pic>
      <p:pic>
        <p:nvPicPr>
          <p:cNvPr id="36" name="Picture 35" descr="A picture containing timeline&#10;&#10;Description automatically generated">
            <a:extLst>
              <a:ext uri="{FF2B5EF4-FFF2-40B4-BE49-F238E27FC236}">
                <a16:creationId xmlns:a16="http://schemas.microsoft.com/office/drawing/2014/main" id="{19517C66-4BA6-6D4C-8C58-71B0A91AC8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97682" y="2981371"/>
            <a:ext cx="980951" cy="980951"/>
          </a:xfrm>
          <a:prstGeom prst="rect">
            <a:avLst/>
          </a:prstGeom>
        </p:spPr>
      </p:pic>
      <p:pic>
        <p:nvPicPr>
          <p:cNvPr id="40" name="Picture 39" descr="Chart&#10;&#10;Description automatically generated">
            <a:extLst>
              <a:ext uri="{FF2B5EF4-FFF2-40B4-BE49-F238E27FC236}">
                <a16:creationId xmlns:a16="http://schemas.microsoft.com/office/drawing/2014/main" id="{02B1DDB8-EFF1-FC44-A13F-40242EA944A9}"/>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6394699" y="2981371"/>
            <a:ext cx="1214210" cy="966956"/>
          </a:xfrm>
          <a:prstGeom prst="rect">
            <a:avLst/>
          </a:prstGeom>
        </p:spPr>
      </p:pic>
      <p:pic>
        <p:nvPicPr>
          <p:cNvPr id="41" name="Picture 40">
            <a:extLst>
              <a:ext uri="{FF2B5EF4-FFF2-40B4-BE49-F238E27FC236}">
                <a16:creationId xmlns:a16="http://schemas.microsoft.com/office/drawing/2014/main" id="{F0550540-5437-6042-963E-A0483D8E4B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0785" y="4113442"/>
            <a:ext cx="957340" cy="941114"/>
          </a:xfrm>
          <a:prstGeom prst="rect">
            <a:avLst/>
          </a:prstGeom>
        </p:spPr>
      </p:pic>
      <p:pic>
        <p:nvPicPr>
          <p:cNvPr id="43" name="Picture 42" descr="A picture containing text, whiteboard&#10;&#10;Description automatically generated">
            <a:extLst>
              <a:ext uri="{FF2B5EF4-FFF2-40B4-BE49-F238E27FC236}">
                <a16:creationId xmlns:a16="http://schemas.microsoft.com/office/drawing/2014/main" id="{C20945D6-2E30-7942-B6F4-25DAE86DE94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00665" y="4113442"/>
            <a:ext cx="957341" cy="941115"/>
          </a:xfrm>
          <a:prstGeom prst="rect">
            <a:avLst/>
          </a:prstGeom>
        </p:spPr>
      </p:pic>
      <p:pic>
        <p:nvPicPr>
          <p:cNvPr id="45" name="Picture 44" descr="A picture containing diagram&#10;&#10;Description automatically generated">
            <a:extLst>
              <a:ext uri="{FF2B5EF4-FFF2-40B4-BE49-F238E27FC236}">
                <a16:creationId xmlns:a16="http://schemas.microsoft.com/office/drawing/2014/main" id="{BE307E9C-F9CF-6240-987E-F15ECC1502B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93629" y="4118581"/>
            <a:ext cx="928732" cy="917996"/>
          </a:xfrm>
          <a:prstGeom prst="rect">
            <a:avLst/>
          </a:prstGeom>
        </p:spPr>
      </p:pic>
      <p:pic>
        <p:nvPicPr>
          <p:cNvPr id="46" name="Picture 45" descr="Chart&#10;&#10;Description automatically generated">
            <a:extLst>
              <a:ext uri="{FF2B5EF4-FFF2-40B4-BE49-F238E27FC236}">
                <a16:creationId xmlns:a16="http://schemas.microsoft.com/office/drawing/2014/main" id="{70A86817-02C0-2042-8BE2-8BE04E2DE157}"/>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6394699" y="4113442"/>
            <a:ext cx="1214210" cy="941114"/>
          </a:xfrm>
          <a:prstGeom prst="rect">
            <a:avLst/>
          </a:prstGeom>
        </p:spPr>
      </p:pic>
      <p:pic>
        <p:nvPicPr>
          <p:cNvPr id="48" name="Picture 47" descr="A picture containing food&#10;&#10;Description automatically generated">
            <a:extLst>
              <a:ext uri="{FF2B5EF4-FFF2-40B4-BE49-F238E27FC236}">
                <a16:creationId xmlns:a16="http://schemas.microsoft.com/office/drawing/2014/main" id="{DDF70EB6-88BE-0842-83D6-764DB12DC8B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76912" y="5198895"/>
            <a:ext cx="952384" cy="944313"/>
          </a:xfrm>
          <a:prstGeom prst="rect">
            <a:avLst/>
          </a:prstGeom>
        </p:spPr>
      </p:pic>
      <p:pic>
        <p:nvPicPr>
          <p:cNvPr id="50" name="Picture 49" descr="A close up of a piece of paper&#10;&#10;Description automatically generated">
            <a:extLst>
              <a:ext uri="{FF2B5EF4-FFF2-40B4-BE49-F238E27FC236}">
                <a16:creationId xmlns:a16="http://schemas.microsoft.com/office/drawing/2014/main" id="{094944E1-AE82-814A-AA94-C1F5D36CB3F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000665" y="5219672"/>
            <a:ext cx="952384" cy="944313"/>
          </a:xfrm>
          <a:prstGeom prst="rect">
            <a:avLst/>
          </a:prstGeom>
        </p:spPr>
      </p:pic>
      <p:pic>
        <p:nvPicPr>
          <p:cNvPr id="52" name="Picture 51" descr="A picture containing timeline&#10;&#10;Description automatically generated">
            <a:extLst>
              <a:ext uri="{FF2B5EF4-FFF2-40B4-BE49-F238E27FC236}">
                <a16:creationId xmlns:a16="http://schemas.microsoft.com/office/drawing/2014/main" id="{BF32E02D-A4F6-164A-8B4F-EB446E2B987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79894" y="5215837"/>
            <a:ext cx="942466" cy="931313"/>
          </a:xfrm>
          <a:prstGeom prst="rect">
            <a:avLst/>
          </a:prstGeom>
        </p:spPr>
      </p:pic>
      <p:pic>
        <p:nvPicPr>
          <p:cNvPr id="53" name="Picture 52" descr="A picture containing chart&#10;&#10;Description automatically generated">
            <a:extLst>
              <a:ext uri="{FF2B5EF4-FFF2-40B4-BE49-F238E27FC236}">
                <a16:creationId xmlns:a16="http://schemas.microsoft.com/office/drawing/2014/main" id="{D44B9FF2-B9D9-2941-9BDF-20577EA1B7ED}"/>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394699" y="5215837"/>
            <a:ext cx="1214210" cy="927371"/>
          </a:xfrm>
          <a:prstGeom prst="rect">
            <a:avLst/>
          </a:prstGeom>
        </p:spPr>
      </p:pic>
      <p:sp>
        <p:nvSpPr>
          <p:cNvPr id="54" name="Rectangle 53">
            <a:extLst>
              <a:ext uri="{FF2B5EF4-FFF2-40B4-BE49-F238E27FC236}">
                <a16:creationId xmlns:a16="http://schemas.microsoft.com/office/drawing/2014/main" id="{961B2269-3FF5-FE44-AF40-68C0B37FEF65}"/>
              </a:ext>
            </a:extLst>
          </p:cNvPr>
          <p:cNvSpPr/>
          <p:nvPr/>
        </p:nvSpPr>
        <p:spPr>
          <a:xfrm>
            <a:off x="1827446" y="1526887"/>
            <a:ext cx="506292"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Time</a:t>
            </a:r>
          </a:p>
        </p:txBody>
      </p:sp>
      <p:sp>
        <p:nvSpPr>
          <p:cNvPr id="55" name="Rectangle 54">
            <a:extLst>
              <a:ext uri="{FF2B5EF4-FFF2-40B4-BE49-F238E27FC236}">
                <a16:creationId xmlns:a16="http://schemas.microsoft.com/office/drawing/2014/main" id="{F2C3EC28-4CFA-584C-8073-AF8D9802631F}"/>
              </a:ext>
            </a:extLst>
          </p:cNvPr>
          <p:cNvSpPr/>
          <p:nvPr/>
        </p:nvSpPr>
        <p:spPr>
          <a:xfrm>
            <a:off x="2890488" y="1521324"/>
            <a:ext cx="607859"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236.47</a:t>
            </a:r>
          </a:p>
        </p:txBody>
      </p:sp>
      <p:sp>
        <p:nvSpPr>
          <p:cNvPr id="56" name="Rectangle 55">
            <a:extLst>
              <a:ext uri="{FF2B5EF4-FFF2-40B4-BE49-F238E27FC236}">
                <a16:creationId xmlns:a16="http://schemas.microsoft.com/office/drawing/2014/main" id="{DFB7BA3B-57BB-994A-B6B8-2D6305A16F92}"/>
              </a:ext>
            </a:extLst>
          </p:cNvPr>
          <p:cNvSpPr/>
          <p:nvPr/>
        </p:nvSpPr>
        <p:spPr>
          <a:xfrm>
            <a:off x="4217136" y="1521324"/>
            <a:ext cx="53091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385.6</a:t>
            </a:r>
          </a:p>
        </p:txBody>
      </p:sp>
      <p:sp>
        <p:nvSpPr>
          <p:cNvPr id="57" name="Rectangle 56">
            <a:extLst>
              <a:ext uri="{FF2B5EF4-FFF2-40B4-BE49-F238E27FC236}">
                <a16:creationId xmlns:a16="http://schemas.microsoft.com/office/drawing/2014/main" id="{656F2B19-6916-254F-8DCA-D52F06071835}"/>
              </a:ext>
            </a:extLst>
          </p:cNvPr>
          <p:cNvSpPr/>
          <p:nvPr/>
        </p:nvSpPr>
        <p:spPr>
          <a:xfrm>
            <a:off x="5354512" y="1521324"/>
            <a:ext cx="607859"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142.02</a:t>
            </a:r>
          </a:p>
        </p:txBody>
      </p:sp>
      <p:sp>
        <p:nvSpPr>
          <p:cNvPr id="58" name="Rectangle 57">
            <a:extLst>
              <a:ext uri="{FF2B5EF4-FFF2-40B4-BE49-F238E27FC236}">
                <a16:creationId xmlns:a16="http://schemas.microsoft.com/office/drawing/2014/main" id="{6B3127DB-35E0-744E-8AA9-06F4EBC5FA3B}"/>
              </a:ext>
            </a:extLst>
          </p:cNvPr>
          <p:cNvSpPr/>
          <p:nvPr/>
        </p:nvSpPr>
        <p:spPr>
          <a:xfrm>
            <a:off x="6705189" y="1517847"/>
            <a:ext cx="53091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144.1</a:t>
            </a:r>
          </a:p>
        </p:txBody>
      </p:sp>
      <p:pic>
        <p:nvPicPr>
          <p:cNvPr id="63" name="Picture 62">
            <a:extLst>
              <a:ext uri="{FF2B5EF4-FFF2-40B4-BE49-F238E27FC236}">
                <a16:creationId xmlns:a16="http://schemas.microsoft.com/office/drawing/2014/main" id="{6FC580E1-EF00-224D-AD05-88B67959D27C}"/>
              </a:ext>
            </a:extLst>
          </p:cNvPr>
          <p:cNvPicPr/>
          <p:nvPr/>
        </p:nvPicPr>
        <p:blipFill>
          <a:blip r:embed="rId22">
            <a:extLst>
              <a:ext uri="{28A0092B-C50C-407E-A947-70E740481C1C}">
                <a14:useLocalDpi xmlns:a14="http://schemas.microsoft.com/office/drawing/2010/main" val="0"/>
              </a:ext>
            </a:extLst>
          </a:blip>
          <a:stretch>
            <a:fillRect/>
          </a:stretch>
        </p:blipFill>
        <p:spPr>
          <a:xfrm>
            <a:off x="7743054" y="1906787"/>
            <a:ext cx="867545" cy="935311"/>
          </a:xfrm>
          <a:prstGeom prst="rect">
            <a:avLst/>
          </a:prstGeom>
        </p:spPr>
      </p:pic>
      <p:pic>
        <p:nvPicPr>
          <p:cNvPr id="64" name="Picture 63" descr="A picture containing glass&#10;&#10;Description automatically generated">
            <a:extLst>
              <a:ext uri="{FF2B5EF4-FFF2-40B4-BE49-F238E27FC236}">
                <a16:creationId xmlns:a16="http://schemas.microsoft.com/office/drawing/2014/main" id="{F9FAFDCD-A14B-7D47-A68E-6F0BF1E1E472}"/>
              </a:ext>
            </a:extLst>
          </p:cNvPr>
          <p:cNvPicPr/>
          <p:nvPr/>
        </p:nvPicPr>
        <p:blipFill>
          <a:blip r:embed="rId23">
            <a:extLst>
              <a:ext uri="{28A0092B-C50C-407E-A947-70E740481C1C}">
                <a14:useLocalDpi xmlns:a14="http://schemas.microsoft.com/office/drawing/2010/main" val="0"/>
              </a:ext>
            </a:extLst>
          </a:blip>
          <a:stretch>
            <a:fillRect/>
          </a:stretch>
        </p:blipFill>
        <p:spPr>
          <a:xfrm>
            <a:off x="7743054" y="2972148"/>
            <a:ext cx="867545" cy="913704"/>
          </a:xfrm>
          <a:prstGeom prst="rect">
            <a:avLst/>
          </a:prstGeom>
        </p:spPr>
      </p:pic>
      <p:pic>
        <p:nvPicPr>
          <p:cNvPr id="65" name="Picture 64" descr="A close up of a logo&#10;&#10;Description automatically generated">
            <a:extLst>
              <a:ext uri="{FF2B5EF4-FFF2-40B4-BE49-F238E27FC236}">
                <a16:creationId xmlns:a16="http://schemas.microsoft.com/office/drawing/2014/main" id="{F1BF2A4D-1633-204A-AEF3-8FB2631C5385}"/>
              </a:ext>
            </a:extLst>
          </p:cNvPr>
          <p:cNvPicPr/>
          <p:nvPr/>
        </p:nvPicPr>
        <p:blipFill>
          <a:blip r:embed="rId24">
            <a:extLst>
              <a:ext uri="{28A0092B-C50C-407E-A947-70E740481C1C}">
                <a14:useLocalDpi xmlns:a14="http://schemas.microsoft.com/office/drawing/2010/main" val="0"/>
              </a:ext>
            </a:extLst>
          </a:blip>
          <a:stretch>
            <a:fillRect/>
          </a:stretch>
        </p:blipFill>
        <p:spPr>
          <a:xfrm>
            <a:off x="7743053" y="4113442"/>
            <a:ext cx="867545" cy="913704"/>
          </a:xfrm>
          <a:prstGeom prst="rect">
            <a:avLst/>
          </a:prstGeom>
        </p:spPr>
      </p:pic>
      <p:pic>
        <p:nvPicPr>
          <p:cNvPr id="66" name="Picture 65" descr="A close up of a logo&#10;&#10;Description automatically generated">
            <a:extLst>
              <a:ext uri="{FF2B5EF4-FFF2-40B4-BE49-F238E27FC236}">
                <a16:creationId xmlns:a16="http://schemas.microsoft.com/office/drawing/2014/main" id="{1EEE465E-219F-5844-B882-9B14E06ED3B8}"/>
              </a:ext>
            </a:extLst>
          </p:cNvPr>
          <p:cNvPicPr/>
          <p:nvPr/>
        </p:nvPicPr>
        <p:blipFill>
          <a:blip r:embed="rId25">
            <a:extLst>
              <a:ext uri="{28A0092B-C50C-407E-A947-70E740481C1C}">
                <a14:useLocalDpi xmlns:a14="http://schemas.microsoft.com/office/drawing/2010/main" val="0"/>
              </a:ext>
            </a:extLst>
          </a:blip>
          <a:stretch>
            <a:fillRect/>
          </a:stretch>
        </p:blipFill>
        <p:spPr>
          <a:xfrm>
            <a:off x="7743053" y="5252903"/>
            <a:ext cx="867545" cy="890305"/>
          </a:xfrm>
          <a:prstGeom prst="rect">
            <a:avLst/>
          </a:prstGeom>
        </p:spPr>
      </p:pic>
      <p:sp>
        <p:nvSpPr>
          <p:cNvPr id="67" name="Rectangle 66">
            <a:extLst>
              <a:ext uri="{FF2B5EF4-FFF2-40B4-BE49-F238E27FC236}">
                <a16:creationId xmlns:a16="http://schemas.microsoft.com/office/drawing/2014/main" id="{2F24602B-3DF0-8049-8C30-27555923DB80}"/>
              </a:ext>
            </a:extLst>
          </p:cNvPr>
          <p:cNvSpPr/>
          <p:nvPr/>
        </p:nvSpPr>
        <p:spPr>
          <a:xfrm>
            <a:off x="7834423" y="1517847"/>
            <a:ext cx="52520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11.39</a:t>
            </a:r>
          </a:p>
        </p:txBody>
      </p:sp>
    </p:spTree>
    <p:extLst>
      <p:ext uri="{BB962C8B-B14F-4D97-AF65-F5344CB8AC3E}">
        <p14:creationId xmlns:p14="http://schemas.microsoft.com/office/powerpoint/2010/main" val="2455086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Casual Shoes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10" name="Rectangle 9">
            <a:extLst>
              <a:ext uri="{FF2B5EF4-FFF2-40B4-BE49-F238E27FC236}">
                <a16:creationId xmlns:a16="http://schemas.microsoft.com/office/drawing/2014/main" id="{BBDD24DD-C2BA-4D44-87B3-723E125F8AC9}"/>
              </a:ext>
            </a:extLst>
          </p:cNvPr>
          <p:cNvSpPr/>
          <p:nvPr/>
        </p:nvSpPr>
        <p:spPr>
          <a:xfrm>
            <a:off x="4085598" y="1164236"/>
            <a:ext cx="1326004"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GradientExplainer</a:t>
            </a:r>
            <a:endParaRPr lang="en-US" sz="12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6A6031C0-7FE9-4C4D-9036-1323CE00D73E}"/>
              </a:ext>
            </a:extLst>
          </p:cNvPr>
          <p:cNvSpPr/>
          <p:nvPr/>
        </p:nvSpPr>
        <p:spPr>
          <a:xfrm>
            <a:off x="5513582" y="1191665"/>
            <a:ext cx="1205779"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KernelExplanier</a:t>
            </a:r>
            <a:endParaRPr lang="en-US" sz="12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0F40F5B-C814-204B-8D5F-32274BACCDF2}"/>
              </a:ext>
            </a:extLst>
          </p:cNvPr>
          <p:cNvSpPr/>
          <p:nvPr/>
        </p:nvSpPr>
        <p:spPr>
          <a:xfrm>
            <a:off x="7398713" y="1186531"/>
            <a:ext cx="561372"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LIME</a:t>
            </a:r>
          </a:p>
        </p:txBody>
      </p:sp>
      <p:sp>
        <p:nvSpPr>
          <p:cNvPr id="27" name="Rectangle 26">
            <a:extLst>
              <a:ext uri="{FF2B5EF4-FFF2-40B4-BE49-F238E27FC236}">
                <a16:creationId xmlns:a16="http://schemas.microsoft.com/office/drawing/2014/main" id="{0A7C90EE-B5BB-8744-A727-053E6245A538}"/>
              </a:ext>
            </a:extLst>
          </p:cNvPr>
          <p:cNvSpPr/>
          <p:nvPr/>
        </p:nvSpPr>
        <p:spPr>
          <a:xfrm>
            <a:off x="2867029" y="1170607"/>
            <a:ext cx="1111202"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DeepExplainer</a:t>
            </a:r>
            <a:endParaRPr lang="en-US" sz="12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5BDF2438-AD3C-AD46-A153-214EEF2A0187}"/>
              </a:ext>
            </a:extLst>
          </p:cNvPr>
          <p:cNvSpPr/>
          <p:nvPr/>
        </p:nvSpPr>
        <p:spPr>
          <a:xfrm>
            <a:off x="8655706" y="1187177"/>
            <a:ext cx="835485"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DeepLIFT</a:t>
            </a:r>
            <a:endParaRPr lang="en-US" sz="1200" dirty="0">
              <a:latin typeface="Times New Roman" panose="02020603050405020304" pitchFamily="18" charset="0"/>
              <a:cs typeface="Times New Roman" panose="02020603050405020304" pitchFamily="18" charset="0"/>
            </a:endParaRPr>
          </a:p>
        </p:txBody>
      </p:sp>
      <p:pic>
        <p:nvPicPr>
          <p:cNvPr id="9" name="Picture 8" descr="A picture containing clothing&#10;&#10;Description automatically generated">
            <a:extLst>
              <a:ext uri="{FF2B5EF4-FFF2-40B4-BE49-F238E27FC236}">
                <a16:creationId xmlns:a16="http://schemas.microsoft.com/office/drawing/2014/main" id="{63C86C38-B544-0F47-BFB3-875C7E705AF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66053" y="1745953"/>
            <a:ext cx="1499235" cy="1028699"/>
          </a:xfrm>
          <a:prstGeom prst="rect">
            <a:avLst/>
          </a:prstGeom>
        </p:spPr>
      </p:pic>
      <p:pic>
        <p:nvPicPr>
          <p:cNvPr id="11" name="Picture 10" descr="A picture containing clothing&#10;&#10;Description automatically generated">
            <a:extLst>
              <a:ext uri="{FF2B5EF4-FFF2-40B4-BE49-F238E27FC236}">
                <a16:creationId xmlns:a16="http://schemas.microsoft.com/office/drawing/2014/main" id="{BF956407-0742-3746-A972-365AE52E443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66053" y="2825750"/>
            <a:ext cx="1499235" cy="1028699"/>
          </a:xfrm>
          <a:prstGeom prst="rect">
            <a:avLst/>
          </a:prstGeom>
        </p:spPr>
      </p:pic>
      <p:pic>
        <p:nvPicPr>
          <p:cNvPr id="12" name="Picture 11" descr="A close up&#10;&#10;Description automatically generated">
            <a:extLst>
              <a:ext uri="{FF2B5EF4-FFF2-40B4-BE49-F238E27FC236}">
                <a16:creationId xmlns:a16="http://schemas.microsoft.com/office/drawing/2014/main" id="{E65B110F-4A31-F14B-B603-FE904E7CA00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51709" y="3854449"/>
            <a:ext cx="1513579" cy="1206500"/>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CCB97CDF-42C0-B744-BC3F-35C85D4DEA8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344089" y="5060949"/>
            <a:ext cx="1521199" cy="1179514"/>
          </a:xfrm>
          <a:prstGeom prst="rect">
            <a:avLst/>
          </a:prstGeom>
        </p:spPr>
      </p:pic>
      <p:sp>
        <p:nvSpPr>
          <p:cNvPr id="14" name="Rectangle 13">
            <a:extLst>
              <a:ext uri="{FF2B5EF4-FFF2-40B4-BE49-F238E27FC236}">
                <a16:creationId xmlns:a16="http://schemas.microsoft.com/office/drawing/2014/main" id="{A895CCAB-F01F-B84C-A9A2-5AF38F383D9E}"/>
              </a:ext>
            </a:extLst>
          </p:cNvPr>
          <p:cNvSpPr/>
          <p:nvPr/>
        </p:nvSpPr>
        <p:spPr>
          <a:xfrm>
            <a:off x="1851542" y="1468954"/>
            <a:ext cx="506292"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Time</a:t>
            </a:r>
          </a:p>
        </p:txBody>
      </p:sp>
      <p:pic>
        <p:nvPicPr>
          <p:cNvPr id="5" name="Picture 4" descr="A close up of a piece of paper&#10;&#10;Description automatically generated">
            <a:extLst>
              <a:ext uri="{FF2B5EF4-FFF2-40B4-BE49-F238E27FC236}">
                <a16:creationId xmlns:a16="http://schemas.microsoft.com/office/drawing/2014/main" id="{7038D5F9-67BC-8845-9ABF-4AC9FC5E9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1925" y="1758949"/>
            <a:ext cx="1033815" cy="99816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AC15DF0-4C5F-D942-8B3D-FBB974484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6833" y="1735208"/>
            <a:ext cx="943533" cy="932688"/>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FADFF2CA-2814-F547-890F-8B2767B15A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865" y="1707467"/>
            <a:ext cx="1051560" cy="932688"/>
          </a:xfrm>
          <a:prstGeom prst="rect">
            <a:avLst/>
          </a:prstGeom>
        </p:spPr>
      </p:pic>
      <p:pic>
        <p:nvPicPr>
          <p:cNvPr id="20" name="Picture 19" descr="Chart&#10;&#10;Description automatically generated">
            <a:extLst>
              <a:ext uri="{FF2B5EF4-FFF2-40B4-BE49-F238E27FC236}">
                <a16:creationId xmlns:a16="http://schemas.microsoft.com/office/drawing/2014/main" id="{8D4559B3-1522-B74C-BC11-1B4C634BEBAE}"/>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7038924" y="1707467"/>
            <a:ext cx="1341283" cy="102869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950F4AE3-ACB2-F845-8181-977C1731AF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3333" y="2825750"/>
            <a:ext cx="1033816" cy="1023970"/>
          </a:xfrm>
          <a:prstGeom prst="rect">
            <a:avLst/>
          </a:prstGeom>
        </p:spPr>
      </p:pic>
      <p:pic>
        <p:nvPicPr>
          <p:cNvPr id="23" name="Picture 22" descr="A close up of a persons face&#10;&#10;Description automatically generated">
            <a:extLst>
              <a:ext uri="{FF2B5EF4-FFF2-40B4-BE49-F238E27FC236}">
                <a16:creationId xmlns:a16="http://schemas.microsoft.com/office/drawing/2014/main" id="{4C213E33-5C30-1243-8CC1-E653AAD60E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70365" y="2825750"/>
            <a:ext cx="950001" cy="940953"/>
          </a:xfrm>
          <a:prstGeom prst="rect">
            <a:avLst/>
          </a:prstGeom>
        </p:spPr>
      </p:pic>
      <p:pic>
        <p:nvPicPr>
          <p:cNvPr id="25" name="Picture 24" descr="A picture containing circle&#10;&#10;Description automatically generated">
            <a:extLst>
              <a:ext uri="{FF2B5EF4-FFF2-40B4-BE49-F238E27FC236}">
                <a16:creationId xmlns:a16="http://schemas.microsoft.com/office/drawing/2014/main" id="{91BF90F8-95D5-5440-B60D-74E9D273CA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3582" y="2844426"/>
            <a:ext cx="1051560" cy="978024"/>
          </a:xfrm>
          <a:prstGeom prst="rect">
            <a:avLst/>
          </a:prstGeom>
        </p:spPr>
      </p:pic>
      <p:pic>
        <p:nvPicPr>
          <p:cNvPr id="28" name="Picture 27" descr="Chart&#10;&#10;Description automatically generated">
            <a:extLst>
              <a:ext uri="{FF2B5EF4-FFF2-40B4-BE49-F238E27FC236}">
                <a16:creationId xmlns:a16="http://schemas.microsoft.com/office/drawing/2014/main" id="{EC379DF6-73BF-BD4E-82F5-A3701895F84E}"/>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7038924" y="2844427"/>
            <a:ext cx="1341283" cy="978024"/>
          </a:xfrm>
          <a:prstGeom prst="rect">
            <a:avLst/>
          </a:prstGeom>
        </p:spPr>
      </p:pic>
      <p:pic>
        <p:nvPicPr>
          <p:cNvPr id="29" name="Picture 28" descr="A close up of a piece of paper&#10;&#10;Description automatically generated">
            <a:extLst>
              <a:ext uri="{FF2B5EF4-FFF2-40B4-BE49-F238E27FC236}">
                <a16:creationId xmlns:a16="http://schemas.microsoft.com/office/drawing/2014/main" id="{3813F99D-D82A-6941-AB95-A32360A7C37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18041" y="3924557"/>
            <a:ext cx="1060190" cy="1028699"/>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61B086C2-0447-8C4A-9AAE-B11CC327584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56282" y="3897865"/>
            <a:ext cx="964084" cy="1028699"/>
          </a:xfrm>
          <a:prstGeom prst="rect">
            <a:avLst/>
          </a:prstGeom>
        </p:spPr>
      </p:pic>
      <p:pic>
        <p:nvPicPr>
          <p:cNvPr id="33" name="Picture 32" descr="A picture containing diagram&#10;&#10;Description automatically generated">
            <a:extLst>
              <a:ext uri="{FF2B5EF4-FFF2-40B4-BE49-F238E27FC236}">
                <a16:creationId xmlns:a16="http://schemas.microsoft.com/office/drawing/2014/main" id="{46558A21-E0A4-844E-9E3C-E01E5A603F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69465" y="3897865"/>
            <a:ext cx="1149896" cy="1055391"/>
          </a:xfrm>
          <a:prstGeom prst="rect">
            <a:avLst/>
          </a:prstGeom>
        </p:spPr>
      </p:pic>
      <p:pic>
        <p:nvPicPr>
          <p:cNvPr id="34" name="Picture 33" descr="A picture containing chart&#10;&#10;Description automatically generated">
            <a:extLst>
              <a:ext uri="{FF2B5EF4-FFF2-40B4-BE49-F238E27FC236}">
                <a16:creationId xmlns:a16="http://schemas.microsoft.com/office/drawing/2014/main" id="{2E570B56-3CC0-B640-A87C-BC4DAD7D4632}"/>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7038924" y="3924557"/>
            <a:ext cx="1341283" cy="1002007"/>
          </a:xfrm>
          <a:prstGeom prst="rect">
            <a:avLst/>
          </a:prstGeom>
        </p:spPr>
      </p:pic>
      <p:pic>
        <p:nvPicPr>
          <p:cNvPr id="36" name="Picture 35" descr="A close up of text on a white background&#10;&#10;Description automatically generated">
            <a:extLst>
              <a:ext uri="{FF2B5EF4-FFF2-40B4-BE49-F238E27FC236}">
                <a16:creationId xmlns:a16="http://schemas.microsoft.com/office/drawing/2014/main" id="{49B7EE48-480E-2E47-AB4F-FAC2C0A6066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89058" y="5100707"/>
            <a:ext cx="1111202" cy="1087045"/>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9182D0AF-C998-9840-976F-8249A85DD18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56282" y="5100707"/>
            <a:ext cx="1051559" cy="1028699"/>
          </a:xfrm>
          <a:prstGeom prst="rect">
            <a:avLst/>
          </a:prstGeom>
        </p:spPr>
      </p:pic>
      <p:pic>
        <p:nvPicPr>
          <p:cNvPr id="40" name="Picture 39" descr="A picture containing chart&#10;&#10;Description automatically generated">
            <a:extLst>
              <a:ext uri="{FF2B5EF4-FFF2-40B4-BE49-F238E27FC236}">
                <a16:creationId xmlns:a16="http://schemas.microsoft.com/office/drawing/2014/main" id="{FC430956-28E4-C043-B762-F166624FD89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63863" y="5069356"/>
            <a:ext cx="1197763" cy="1087045"/>
          </a:xfrm>
          <a:prstGeom prst="rect">
            <a:avLst/>
          </a:prstGeom>
        </p:spPr>
      </p:pic>
      <p:pic>
        <p:nvPicPr>
          <p:cNvPr id="41" name="Picture 40" descr="A picture containing chart&#10;&#10;Description automatically generated">
            <a:extLst>
              <a:ext uri="{FF2B5EF4-FFF2-40B4-BE49-F238E27FC236}">
                <a16:creationId xmlns:a16="http://schemas.microsoft.com/office/drawing/2014/main" id="{B30A53F6-CBF8-D84C-9671-427C31A02E04}"/>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7038924" y="5102143"/>
            <a:ext cx="1367336" cy="1027263"/>
          </a:xfrm>
          <a:prstGeom prst="rect">
            <a:avLst/>
          </a:prstGeom>
        </p:spPr>
      </p:pic>
      <p:sp>
        <p:nvSpPr>
          <p:cNvPr id="42" name="Rectangle 41">
            <a:extLst>
              <a:ext uri="{FF2B5EF4-FFF2-40B4-BE49-F238E27FC236}">
                <a16:creationId xmlns:a16="http://schemas.microsoft.com/office/drawing/2014/main" id="{3B7F6AA5-F504-234C-A9DB-A9C607F6335A}"/>
              </a:ext>
            </a:extLst>
          </p:cNvPr>
          <p:cNvSpPr/>
          <p:nvPr/>
        </p:nvSpPr>
        <p:spPr>
          <a:xfrm>
            <a:off x="3191513" y="1481950"/>
            <a:ext cx="607859"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224.87</a:t>
            </a:r>
          </a:p>
        </p:txBody>
      </p:sp>
      <p:sp>
        <p:nvSpPr>
          <p:cNvPr id="43" name="Rectangle 42">
            <a:extLst>
              <a:ext uri="{FF2B5EF4-FFF2-40B4-BE49-F238E27FC236}">
                <a16:creationId xmlns:a16="http://schemas.microsoft.com/office/drawing/2014/main" id="{EDBBF093-A929-8046-BFF2-F98DEF333B27}"/>
              </a:ext>
            </a:extLst>
          </p:cNvPr>
          <p:cNvSpPr/>
          <p:nvPr/>
        </p:nvSpPr>
        <p:spPr>
          <a:xfrm>
            <a:off x="4448360" y="1460589"/>
            <a:ext cx="607859"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382.16</a:t>
            </a:r>
          </a:p>
        </p:txBody>
      </p:sp>
      <p:sp>
        <p:nvSpPr>
          <p:cNvPr id="44" name="Rectangle 43">
            <a:extLst>
              <a:ext uri="{FF2B5EF4-FFF2-40B4-BE49-F238E27FC236}">
                <a16:creationId xmlns:a16="http://schemas.microsoft.com/office/drawing/2014/main" id="{A8A4B262-4BB4-1748-98B6-A225D25E04CE}"/>
              </a:ext>
            </a:extLst>
          </p:cNvPr>
          <p:cNvSpPr/>
          <p:nvPr/>
        </p:nvSpPr>
        <p:spPr>
          <a:xfrm>
            <a:off x="5780512" y="1447606"/>
            <a:ext cx="607859"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139.91</a:t>
            </a:r>
          </a:p>
        </p:txBody>
      </p:sp>
      <p:sp>
        <p:nvSpPr>
          <p:cNvPr id="45" name="Rectangle 44">
            <a:extLst>
              <a:ext uri="{FF2B5EF4-FFF2-40B4-BE49-F238E27FC236}">
                <a16:creationId xmlns:a16="http://schemas.microsoft.com/office/drawing/2014/main" id="{BEA88E63-C426-E64A-BDC2-E77A0D3632D6}"/>
              </a:ext>
            </a:extLst>
          </p:cNvPr>
          <p:cNvSpPr/>
          <p:nvPr/>
        </p:nvSpPr>
        <p:spPr>
          <a:xfrm>
            <a:off x="7426253" y="1412820"/>
            <a:ext cx="607859"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144.51</a:t>
            </a:r>
          </a:p>
        </p:txBody>
      </p:sp>
      <p:pic>
        <p:nvPicPr>
          <p:cNvPr id="46" name="Picture 45">
            <a:extLst>
              <a:ext uri="{FF2B5EF4-FFF2-40B4-BE49-F238E27FC236}">
                <a16:creationId xmlns:a16="http://schemas.microsoft.com/office/drawing/2014/main" id="{7A3F8B49-1FD1-1E42-8AB0-E0688224A18E}"/>
              </a:ext>
            </a:extLst>
          </p:cNvPr>
          <p:cNvPicPr/>
          <p:nvPr/>
        </p:nvPicPr>
        <p:blipFill>
          <a:blip r:embed="rId22">
            <a:extLst>
              <a:ext uri="{28A0092B-C50C-407E-A947-70E740481C1C}">
                <a14:useLocalDpi xmlns:a14="http://schemas.microsoft.com/office/drawing/2010/main" val="0"/>
              </a:ext>
            </a:extLst>
          </a:blip>
          <a:stretch>
            <a:fillRect/>
          </a:stretch>
        </p:blipFill>
        <p:spPr>
          <a:xfrm>
            <a:off x="8587575" y="1724605"/>
            <a:ext cx="1029762" cy="1011561"/>
          </a:xfrm>
          <a:prstGeom prst="rect">
            <a:avLst/>
          </a:prstGeom>
        </p:spPr>
      </p:pic>
      <p:pic>
        <p:nvPicPr>
          <p:cNvPr id="47" name="Picture 46">
            <a:extLst>
              <a:ext uri="{FF2B5EF4-FFF2-40B4-BE49-F238E27FC236}">
                <a16:creationId xmlns:a16="http://schemas.microsoft.com/office/drawing/2014/main" id="{76D031F2-5E7B-3C40-8280-14A25577ACA4}"/>
              </a:ext>
            </a:extLst>
          </p:cNvPr>
          <p:cNvPicPr/>
          <p:nvPr/>
        </p:nvPicPr>
        <p:blipFill>
          <a:blip r:embed="rId23">
            <a:extLst>
              <a:ext uri="{28A0092B-C50C-407E-A947-70E740481C1C}">
                <a14:useLocalDpi xmlns:a14="http://schemas.microsoft.com/office/drawing/2010/main" val="0"/>
              </a:ext>
            </a:extLst>
          </a:blip>
          <a:stretch>
            <a:fillRect/>
          </a:stretch>
        </p:blipFill>
        <p:spPr>
          <a:xfrm>
            <a:off x="8594748" y="2863349"/>
            <a:ext cx="1022590" cy="959101"/>
          </a:xfrm>
          <a:prstGeom prst="rect">
            <a:avLst/>
          </a:prstGeom>
        </p:spPr>
      </p:pic>
      <p:pic>
        <p:nvPicPr>
          <p:cNvPr id="48" name="Picture 47">
            <a:extLst>
              <a:ext uri="{FF2B5EF4-FFF2-40B4-BE49-F238E27FC236}">
                <a16:creationId xmlns:a16="http://schemas.microsoft.com/office/drawing/2014/main" id="{A902182B-1FC2-7940-ABA5-855F3B819E60}"/>
              </a:ext>
            </a:extLst>
          </p:cNvPr>
          <p:cNvPicPr/>
          <p:nvPr/>
        </p:nvPicPr>
        <p:blipFill>
          <a:blip r:embed="rId24">
            <a:extLst>
              <a:ext uri="{28A0092B-C50C-407E-A947-70E740481C1C}">
                <a14:useLocalDpi xmlns:a14="http://schemas.microsoft.com/office/drawing/2010/main" val="0"/>
              </a:ext>
            </a:extLst>
          </a:blip>
          <a:stretch>
            <a:fillRect/>
          </a:stretch>
        </p:blipFill>
        <p:spPr>
          <a:xfrm>
            <a:off x="8587575" y="3949633"/>
            <a:ext cx="1022590" cy="1011561"/>
          </a:xfrm>
          <a:prstGeom prst="rect">
            <a:avLst/>
          </a:prstGeom>
        </p:spPr>
      </p:pic>
      <p:pic>
        <p:nvPicPr>
          <p:cNvPr id="49" name="Picture 48" descr="A worm on the ground&#10;&#10;Description automatically generated">
            <a:extLst>
              <a:ext uri="{FF2B5EF4-FFF2-40B4-BE49-F238E27FC236}">
                <a16:creationId xmlns:a16="http://schemas.microsoft.com/office/drawing/2014/main" id="{FCE116C1-6F27-6747-ABAB-8DF86108F4C8}"/>
              </a:ext>
            </a:extLst>
          </p:cNvPr>
          <p:cNvPicPr/>
          <p:nvPr/>
        </p:nvPicPr>
        <p:blipFill>
          <a:blip r:embed="rId25">
            <a:extLst>
              <a:ext uri="{28A0092B-C50C-407E-A947-70E740481C1C}">
                <a14:useLocalDpi xmlns:a14="http://schemas.microsoft.com/office/drawing/2010/main" val="0"/>
              </a:ext>
            </a:extLst>
          </a:blip>
          <a:stretch>
            <a:fillRect/>
          </a:stretch>
        </p:blipFill>
        <p:spPr>
          <a:xfrm>
            <a:off x="8594748" y="5105403"/>
            <a:ext cx="1029762" cy="1069258"/>
          </a:xfrm>
          <a:prstGeom prst="rect">
            <a:avLst/>
          </a:prstGeom>
        </p:spPr>
      </p:pic>
      <p:sp>
        <p:nvSpPr>
          <p:cNvPr id="50" name="Rectangle 49">
            <a:extLst>
              <a:ext uri="{FF2B5EF4-FFF2-40B4-BE49-F238E27FC236}">
                <a16:creationId xmlns:a16="http://schemas.microsoft.com/office/drawing/2014/main" id="{42ED8962-5522-A14A-981D-AF3F83518805}"/>
              </a:ext>
            </a:extLst>
          </p:cNvPr>
          <p:cNvSpPr/>
          <p:nvPr/>
        </p:nvSpPr>
        <p:spPr>
          <a:xfrm>
            <a:off x="8794940" y="1415194"/>
            <a:ext cx="52520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11.39</a:t>
            </a:r>
          </a:p>
        </p:txBody>
      </p:sp>
    </p:spTree>
    <p:extLst>
      <p:ext uri="{BB962C8B-B14F-4D97-AF65-F5344CB8AC3E}">
        <p14:creationId xmlns:p14="http://schemas.microsoft.com/office/powerpoint/2010/main" val="3426710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3" name="Rectangle 2">
            <a:extLst>
              <a:ext uri="{FF2B5EF4-FFF2-40B4-BE49-F238E27FC236}">
                <a16:creationId xmlns:a16="http://schemas.microsoft.com/office/drawing/2014/main" id="{2EA143B4-0F51-074D-A9BF-B31E4374E0C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07FFAB54-BA8A-F84E-A461-7C344C1EC7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6F4B8B6A-3042-CD46-B06E-FCDA75E474B2}"/>
              </a:ext>
            </a:extLst>
          </p:cNvPr>
          <p:cNvSpPr>
            <a:spLocks noChangeArrowheads="1"/>
          </p:cNvSpPr>
          <p:nvPr/>
        </p:nvSpPr>
        <p:spPr bwMode="auto">
          <a:xfrm>
            <a:off x="6318249" y="7874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8">
            <a:extLst>
              <a:ext uri="{FF2B5EF4-FFF2-40B4-BE49-F238E27FC236}">
                <a16:creationId xmlns:a16="http://schemas.microsoft.com/office/drawing/2014/main" id="{953A3D6F-D62E-0242-8D1A-0EF136E90D52}"/>
              </a:ext>
            </a:extLst>
          </p:cNvPr>
          <p:cNvSpPr/>
          <p:nvPr/>
        </p:nvSpPr>
        <p:spPr>
          <a:xfrm>
            <a:off x="669924" y="1341915"/>
            <a:ext cx="10410452" cy="480131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Learning Important Features Through Propagating Activation Differences, Avanti </a:t>
            </a:r>
            <a:r>
              <a:rPr lang="en-US" dirty="0" err="1">
                <a:latin typeface="Times New Roman" panose="02020603050405020304" pitchFamily="18" charset="0"/>
                <a:cs typeface="Times New Roman" panose="02020603050405020304" pitchFamily="18" charset="0"/>
              </a:rPr>
              <a:t>Shrikumar</a:t>
            </a:r>
            <a:r>
              <a:rPr lang="en-US" dirty="0">
                <a:latin typeface="Times New Roman" panose="02020603050405020304" pitchFamily="18" charset="0"/>
                <a:cs typeface="Times New Roman" panose="02020603050405020304" pitchFamily="18" charset="0"/>
              </a:rPr>
              <a:t>, Peyton Greenside, Anshul </a:t>
            </a:r>
            <a:r>
              <a:rPr lang="en-US" dirty="0" err="1">
                <a:latin typeface="Times New Roman" panose="02020603050405020304" pitchFamily="18" charset="0"/>
                <a:cs typeface="Times New Roman" panose="02020603050405020304" pitchFamily="18" charset="0"/>
              </a:rPr>
              <a:t>Kundaje</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2"/>
              </a:rPr>
              <a:t>https://github.com/kundajelab/deeplift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Unified Approach to Interpreting Model Predictions, Scott M. Lundberg, </a:t>
            </a:r>
            <a:r>
              <a:rPr lang="en-US" dirty="0" err="1">
                <a:latin typeface="Times New Roman" panose="02020603050405020304" pitchFamily="18" charset="0"/>
                <a:cs typeface="Times New Roman" panose="02020603050405020304" pitchFamily="18" charset="0"/>
              </a:rPr>
              <a:t>Su</a:t>
            </a:r>
            <a:r>
              <a:rPr lang="en-US" dirty="0">
                <a:latin typeface="Times New Roman" panose="02020603050405020304" pitchFamily="18" charset="0"/>
                <a:cs typeface="Times New Roman" panose="02020603050405020304" pitchFamily="18" charset="0"/>
              </a:rPr>
              <a:t>-In Lee. </a:t>
            </a:r>
            <a:r>
              <a:rPr lang="en-US" dirty="0">
                <a:latin typeface="Times New Roman" panose="02020603050405020304" pitchFamily="18" charset="0"/>
                <a:cs typeface="Times New Roman" panose="02020603050405020304" pitchFamily="18" charset="0"/>
                <a:hlinkClick r:id="rId3"/>
              </a:rPr>
              <a:t>https://github.com/slundberg/shap</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“Why Should I Trust You?” Explaining the Predictions of Any Classifier, Marco Tulio Ribeiro, Sameer Singh, Carlos </a:t>
            </a:r>
            <a:r>
              <a:rPr lang="en-US" dirty="0" err="1">
                <a:latin typeface="Times New Roman" panose="02020603050405020304" pitchFamily="18" charset="0"/>
                <a:cs typeface="Times New Roman" panose="02020603050405020304" pitchFamily="18" charset="0"/>
              </a:rPr>
              <a:t>Guestrin</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https://github.com/marcotcr/lime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Local Interpretable Model-Agnostic Explanations (LIME): An Introduction URL </a:t>
            </a:r>
            <a:r>
              <a:rPr lang="en-US" u="sng" dirty="0">
                <a:solidFill>
                  <a:srgbClr val="0070C0"/>
                </a:solidFill>
                <a:latin typeface="Times New Roman" panose="02020603050405020304" pitchFamily="18" charset="0"/>
                <a:cs typeface="Times New Roman" panose="02020603050405020304" pitchFamily="18" charset="0"/>
                <a:hlinkClick r:id="rId5"/>
              </a:rPr>
              <a:t>https://www.oreilly.com/content/introduction-to-local-interpretable-model-agnostic-explanations-lime/</a:t>
            </a:r>
            <a:endParaRPr lang="en-US" u="sng" dirty="0">
              <a:solidFill>
                <a:srgbClr val="0070C0"/>
              </a:solidFill>
              <a:latin typeface="Times New Roman" panose="02020603050405020304" pitchFamily="18" charset="0"/>
              <a:cs typeface="Times New Roman" panose="02020603050405020304" pitchFamily="18" charset="0"/>
            </a:endParaRPr>
          </a:p>
          <a:p>
            <a:endParaRPr lang="en-US" u="sng" dirty="0">
              <a:solidFill>
                <a:srgbClr val="0070C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Guide to Interpretable Machine Learning URL </a:t>
            </a:r>
            <a:r>
              <a:rPr lang="en-US" dirty="0">
                <a:latin typeface="Times New Roman" panose="02020603050405020304" pitchFamily="18" charset="0"/>
                <a:cs typeface="Times New Roman" panose="02020603050405020304" pitchFamily="18" charset="0"/>
                <a:hlinkClick r:id="rId6"/>
              </a:rPr>
              <a:t>https://towardsdatascience.com/guide-to-interpretable-machine-learning-d40e8a64b6cf</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Fashion Product Dataset URL </a:t>
            </a:r>
            <a:r>
              <a:rPr lang="en-US" dirty="0">
                <a:latin typeface="Times New Roman" panose="02020603050405020304" pitchFamily="18" charset="0"/>
                <a:cs typeface="Times New Roman" panose="02020603050405020304" pitchFamily="18" charset="0"/>
                <a:hlinkClick r:id="rId7"/>
              </a:rPr>
              <a:t>https://www.kaggle.com/paramaggarwal/fashion-product-images-dataset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2229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4857050" y="3081865"/>
            <a:ext cx="6535289" cy="694267"/>
          </a:xfrm>
        </p:spPr>
        <p:txBody>
          <a:bodyPr>
            <a:normAutofit/>
          </a:bodyPr>
          <a:lstStyle/>
          <a:p>
            <a:r>
              <a:rPr lang="en-US" altLang="zh-CN" sz="4000" dirty="0">
                <a:latin typeface="Times New Roman" panose="02020603050405020304" pitchFamily="18" charset="0"/>
                <a:cs typeface="Times New Roman" panose="02020603050405020304" pitchFamily="18" charset="0"/>
              </a:rPr>
              <a:t>Thanks for your listening</a:t>
            </a:r>
            <a:endParaRPr lang="zh-CN" altLang="en-US" sz="4000"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4860C710-3350-4AE9-B939-016A992F7A48}"/>
              </a:ext>
            </a:extLst>
          </p:cNvPr>
          <p:cNvCxnSpPr>
            <a:cxnSpLocks/>
          </p:cNvCxnSpPr>
          <p:nvPr/>
        </p:nvCxnSpPr>
        <p:spPr>
          <a:xfrm>
            <a:off x="4621912" y="2509837"/>
            <a:ext cx="0" cy="183832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Here comes the problem</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sp>
        <p:nvSpPr>
          <p:cNvPr id="3" name="TextBox 2">
            <a:extLst>
              <a:ext uri="{FF2B5EF4-FFF2-40B4-BE49-F238E27FC236}">
                <a16:creationId xmlns:a16="http://schemas.microsoft.com/office/drawing/2014/main" id="{C0863FF6-07EE-9440-AE61-1818C02C2347}"/>
              </a:ext>
            </a:extLst>
          </p:cNvPr>
          <p:cNvSpPr txBox="1"/>
          <p:nvPr/>
        </p:nvSpPr>
        <p:spPr>
          <a:xfrm>
            <a:off x="-114730" y="1266842"/>
            <a:ext cx="10850563" cy="4480073"/>
          </a:xfrm>
          <a:prstGeom prst="rect">
            <a:avLst/>
          </a:prstGeom>
          <a:noFill/>
        </p:spPr>
        <p:txBody>
          <a:bodyPr wrap="square" rtlCol="0">
            <a:spAutoFit/>
          </a:bodyPr>
          <a:lstStyle/>
          <a:p>
            <a:pPr marL="12001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Dilemma: Interpretable or Powerful?</a:t>
            </a:r>
          </a:p>
          <a:p>
            <a:pPr marL="1200150" lvl="2"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Some models are intrinsically interpretable, like linear models, but not very powerful. Deep neural network is more powerful but is difficult to interpret.</a:t>
            </a:r>
          </a:p>
          <a:p>
            <a:pPr marL="1200150" lvl="2"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“Interpretability is the degree to which a human can understand the cause of a decision.” — Tim Miller</a:t>
            </a:r>
          </a:p>
          <a:p>
            <a:pPr marL="1200150" lvl="2"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 to interpret deep neural network?</a:t>
            </a:r>
          </a:p>
          <a:p>
            <a:pPr marL="1200150" lvl="2"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There are a wide range of interpretability techniques</a:t>
            </a:r>
          </a:p>
          <a:p>
            <a:pPr marL="1200150" lvl="2"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7" name="Picture 12" descr="🤔 Thinking Face Emoji">
            <a:extLst>
              <a:ext uri="{FF2B5EF4-FFF2-40B4-BE49-F238E27FC236}">
                <a16:creationId xmlns:a16="http://schemas.microsoft.com/office/drawing/2014/main" id="{87DF83B7-5E9B-364F-92FC-CFB85ECBF1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174031">
            <a:off x="4512650" y="3853392"/>
            <a:ext cx="394372" cy="3943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a16="http://schemas.microsoft.com/office/drawing/2014/main" id="{DF14D0F7-131F-B947-B1DF-5CAC52811DB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25084" y="3686487"/>
            <a:ext cx="4410749" cy="2760357"/>
          </a:xfrm>
          <a:prstGeom prst="rect">
            <a:avLst/>
          </a:prstGeom>
        </p:spPr>
      </p:pic>
      <p:sp>
        <p:nvSpPr>
          <p:cNvPr id="5" name="Rectangle 4">
            <a:extLst>
              <a:ext uri="{FF2B5EF4-FFF2-40B4-BE49-F238E27FC236}">
                <a16:creationId xmlns:a16="http://schemas.microsoft.com/office/drawing/2014/main" id="{4B5FA0E0-F2B6-594B-A85B-C9038AD1FCD7}"/>
              </a:ext>
            </a:extLst>
          </p:cNvPr>
          <p:cNvSpPr/>
          <p:nvPr/>
        </p:nvSpPr>
        <p:spPr>
          <a:xfrm>
            <a:off x="772911" y="5542881"/>
            <a:ext cx="4884671"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dirty="0">
                <a:latin typeface="Times New Roman" panose="02020603050405020304" pitchFamily="18" charset="0"/>
                <a:cs typeface="Times New Roman" panose="02020603050405020304" pitchFamily="18" charset="0"/>
              </a:rPr>
              <a:t>Which interpretability techniques should I choose?</a:t>
            </a:r>
            <a:endParaRPr lang="en-US" dirty="0"/>
          </a:p>
        </p:txBody>
      </p:sp>
    </p:spTree>
    <p:extLst>
      <p:ext uri="{BB962C8B-B14F-4D97-AF65-F5344CB8AC3E}">
        <p14:creationId xmlns:p14="http://schemas.microsoft.com/office/powerpoint/2010/main" val="233521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Let’s narrow down the problem</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sp>
        <p:nvSpPr>
          <p:cNvPr id="3" name="TextBox 2">
            <a:extLst>
              <a:ext uri="{FF2B5EF4-FFF2-40B4-BE49-F238E27FC236}">
                <a16:creationId xmlns:a16="http://schemas.microsoft.com/office/drawing/2014/main" id="{C0863FF6-07EE-9440-AE61-1818C02C2347}"/>
              </a:ext>
            </a:extLst>
          </p:cNvPr>
          <p:cNvSpPr txBox="1"/>
          <p:nvPr/>
        </p:nvSpPr>
        <p:spPr>
          <a:xfrm>
            <a:off x="56165" y="1452845"/>
            <a:ext cx="6039040" cy="3826625"/>
          </a:xfrm>
          <a:prstGeom prst="rect">
            <a:avLst/>
          </a:prstGeom>
          <a:noFill/>
        </p:spPr>
        <p:txBody>
          <a:bodyPr wrap="square" rtlCol="0">
            <a:spAutoFit/>
          </a:bodyPr>
          <a:lstStyle/>
          <a:p>
            <a:pPr lvl="2">
              <a:lnSpc>
                <a:spcPct val="150000"/>
              </a:lnSpc>
            </a:pPr>
            <a:r>
              <a:rPr lang="en-US" sz="1600" dirty="0">
                <a:latin typeface="Times New Roman" panose="02020603050405020304" pitchFamily="18" charset="0"/>
                <a:cs typeface="Times New Roman" panose="02020603050405020304" pitchFamily="18" charset="0"/>
              </a:rPr>
              <a:t>Three criteria:</a:t>
            </a:r>
          </a:p>
          <a:p>
            <a:pPr marL="12001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Local vs. Global</a:t>
            </a: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Local Explanation: Why do you think this image is a cat?</a:t>
            </a: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Global Explanation: What do you think a “cat” looks like?</a:t>
            </a:r>
          </a:p>
          <a:p>
            <a:pPr marL="12001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Model to explain</a:t>
            </a: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deep convolutional neutral network</a:t>
            </a:r>
          </a:p>
          <a:p>
            <a:pPr marL="1200150" lvl="2"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Dataset to use</a:t>
            </a: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image classification</a:t>
            </a:r>
          </a:p>
        </p:txBody>
      </p:sp>
      <p:sp>
        <p:nvSpPr>
          <p:cNvPr id="5" name="TextBox 4">
            <a:extLst>
              <a:ext uri="{FF2B5EF4-FFF2-40B4-BE49-F238E27FC236}">
                <a16:creationId xmlns:a16="http://schemas.microsoft.com/office/drawing/2014/main" id="{971F06A2-B90E-EB43-98BD-C8DA3854C8B3}"/>
              </a:ext>
            </a:extLst>
          </p:cNvPr>
          <p:cNvSpPr txBox="1"/>
          <p:nvPr/>
        </p:nvSpPr>
        <p:spPr>
          <a:xfrm>
            <a:off x="6537959" y="1304269"/>
            <a:ext cx="5384516" cy="4519122"/>
          </a:xfrm>
          <a:prstGeom prst="rect">
            <a:avLst/>
          </a:prstGeom>
          <a:noFill/>
        </p:spPr>
        <p:txBody>
          <a:bodyPr wrap="square" rtlCol="0">
            <a:spAutoFit/>
          </a:bodyPr>
          <a:lstStyle/>
          <a:p>
            <a:pPr lvl="2">
              <a:lnSpc>
                <a:spcPct val="150000"/>
              </a:lnSpc>
            </a:pPr>
            <a:r>
              <a:rPr lang="en-US" sz="1600" dirty="0">
                <a:latin typeface="Times New Roman" panose="02020603050405020304" pitchFamily="18" charset="0"/>
                <a:cs typeface="Times New Roman" panose="02020603050405020304" pitchFamily="18" charset="0"/>
              </a:rPr>
              <a:t>Two Models:</a:t>
            </a: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Pre-trained models: VGG16</a:t>
            </a: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One CNN model trained on digits image dataset.</a:t>
            </a:r>
          </a:p>
          <a:p>
            <a:pPr lvl="2">
              <a:lnSpc>
                <a:spcPct val="150000"/>
              </a:lnSpc>
            </a:pPr>
            <a:r>
              <a:rPr lang="en-US" sz="1600" dirty="0">
                <a:latin typeface="Times New Roman" panose="02020603050405020304" pitchFamily="18" charset="0"/>
                <a:cs typeface="Times New Roman" panose="02020603050405020304" pitchFamily="18" charset="0"/>
              </a:rPr>
              <a:t>Two Datasets:</a:t>
            </a: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MNIST digit image classification</a:t>
            </a: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Fashion product dataset</a:t>
            </a:r>
          </a:p>
          <a:p>
            <a:pPr lvl="2">
              <a:lnSpc>
                <a:spcPct val="150000"/>
              </a:lnSpc>
            </a:pPr>
            <a:r>
              <a:rPr lang="en-US" sz="1600" dirty="0">
                <a:latin typeface="Times New Roman" panose="02020603050405020304" pitchFamily="18" charset="0"/>
                <a:cs typeface="Times New Roman" panose="02020603050405020304" pitchFamily="18" charset="0"/>
              </a:rPr>
              <a:t>Three interpretability techniques:</a:t>
            </a:r>
          </a:p>
          <a:p>
            <a:pPr marL="1657350" lvl="3" indent="-285750">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DeepLIFT</a:t>
            </a:r>
            <a:endParaRPr lang="en-US" sz="1600" dirty="0">
              <a:latin typeface="Times New Roman" panose="02020603050405020304" pitchFamily="18" charset="0"/>
              <a:cs typeface="Times New Roman" panose="02020603050405020304" pitchFamily="18" charset="0"/>
            </a:endParaRP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SHAP</a:t>
            </a:r>
          </a:p>
          <a:p>
            <a:pPr marL="1657350" lvl="3"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LIME</a:t>
            </a:r>
          </a:p>
          <a:p>
            <a:pPr lvl="2">
              <a:lnSpc>
                <a:spcPct val="150000"/>
              </a:lnSpc>
            </a:pPr>
            <a:endParaRPr lang="en-US" dirty="0"/>
          </a:p>
        </p:txBody>
      </p:sp>
      <p:sp>
        <p:nvSpPr>
          <p:cNvPr id="8" name="Right Arrow 7">
            <a:extLst>
              <a:ext uri="{FF2B5EF4-FFF2-40B4-BE49-F238E27FC236}">
                <a16:creationId xmlns:a16="http://schemas.microsoft.com/office/drawing/2014/main" id="{1C60C859-FB2A-F145-B970-68D1040701CD}"/>
              </a:ext>
            </a:extLst>
          </p:cNvPr>
          <p:cNvSpPr/>
          <p:nvPr/>
        </p:nvSpPr>
        <p:spPr>
          <a:xfrm>
            <a:off x="6294119" y="3306983"/>
            <a:ext cx="853440" cy="4876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48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49595" y="2770195"/>
            <a:ext cx="5419185" cy="591745"/>
          </a:xfrm>
        </p:spPr>
        <p:txBody>
          <a:bodyPr>
            <a:normAutofit/>
          </a:bodyPr>
          <a:lstStyle/>
          <a:p>
            <a:r>
              <a:rPr lang="en-US" altLang="zh-CN" sz="3600" dirty="0">
                <a:latin typeface="Times New Roman" panose="02020603050405020304" pitchFamily="18" charset="0"/>
                <a:cs typeface="Times New Roman" panose="02020603050405020304" pitchFamily="18" charset="0"/>
              </a:rPr>
              <a:t>Two Models</a:t>
            </a:r>
            <a:endParaRPr lang="zh-CN" altLang="en-US" sz="36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491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One CNN Model</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7</a:t>
            </a:fld>
            <a:endParaRPr lang="zh-CN" altLang="en-US" dirty="0"/>
          </a:p>
        </p:txBody>
      </p:sp>
      <p:sp>
        <p:nvSpPr>
          <p:cNvPr id="6" name="TextBox 5">
            <a:extLst>
              <a:ext uri="{FF2B5EF4-FFF2-40B4-BE49-F238E27FC236}">
                <a16:creationId xmlns:a16="http://schemas.microsoft.com/office/drawing/2014/main" id="{B7234850-5344-FA4B-BFF5-122BA751C6F6}"/>
              </a:ext>
            </a:extLst>
          </p:cNvPr>
          <p:cNvSpPr txBox="1"/>
          <p:nvPr/>
        </p:nvSpPr>
        <p:spPr>
          <a:xfrm>
            <a:off x="757766" y="1245070"/>
            <a:ext cx="5266267"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Dataset: MNIST handwritten digit image</a:t>
            </a:r>
          </a:p>
          <a:p>
            <a:pPr marL="285750" indent="-285750">
              <a:buFont typeface="Arial" panose="020B0604020202020204" pitchFamily="34" charset="0"/>
              <a:buChar char="•"/>
            </a:pPr>
            <a:endParaRPr lang="en-US" sz="1600" dirty="0"/>
          </a:p>
          <a:p>
            <a:endParaRPr lang="en-US" sz="1600" dirty="0"/>
          </a:p>
        </p:txBody>
      </p:sp>
      <p:pic>
        <p:nvPicPr>
          <p:cNvPr id="8" name="Picture 7" descr="Text&#10;&#10;Description automatically generated">
            <a:extLst>
              <a:ext uri="{FF2B5EF4-FFF2-40B4-BE49-F238E27FC236}">
                <a16:creationId xmlns:a16="http://schemas.microsoft.com/office/drawing/2014/main" id="{1199FAD1-8BD1-9548-B03B-0043C3B98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766" y="3805483"/>
            <a:ext cx="3868927" cy="2210815"/>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C9D68A65-2CFF-324A-80CC-7E7376837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64" y="1713576"/>
            <a:ext cx="2609780" cy="1360928"/>
          </a:xfrm>
          <a:prstGeom prst="rect">
            <a:avLst/>
          </a:prstGeom>
        </p:spPr>
      </p:pic>
      <p:pic>
        <p:nvPicPr>
          <p:cNvPr id="13" name="Picture 12" descr="A picture containing treemap chart&#10;&#10;Description automatically generated">
            <a:extLst>
              <a:ext uri="{FF2B5EF4-FFF2-40B4-BE49-F238E27FC236}">
                <a16:creationId xmlns:a16="http://schemas.microsoft.com/office/drawing/2014/main" id="{E6339F79-8927-2841-B666-679E28907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263" y="1943552"/>
            <a:ext cx="4821923" cy="3723861"/>
          </a:xfrm>
          <a:prstGeom prst="rect">
            <a:avLst/>
          </a:prstGeom>
        </p:spPr>
      </p:pic>
      <p:sp>
        <p:nvSpPr>
          <p:cNvPr id="14" name="TextBox 13">
            <a:extLst>
              <a:ext uri="{FF2B5EF4-FFF2-40B4-BE49-F238E27FC236}">
                <a16:creationId xmlns:a16="http://schemas.microsoft.com/office/drawing/2014/main" id="{8EA8205D-3208-ED4B-985C-30F1B8E84162}"/>
              </a:ext>
            </a:extLst>
          </p:cNvPr>
          <p:cNvSpPr txBox="1"/>
          <p:nvPr/>
        </p:nvSpPr>
        <p:spPr>
          <a:xfrm>
            <a:off x="757766" y="3370110"/>
            <a:ext cx="158733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Model Structure</a:t>
            </a:r>
          </a:p>
        </p:txBody>
      </p:sp>
      <p:sp>
        <p:nvSpPr>
          <p:cNvPr id="15" name="TextBox 14">
            <a:extLst>
              <a:ext uri="{FF2B5EF4-FFF2-40B4-BE49-F238E27FC236}">
                <a16:creationId xmlns:a16="http://schemas.microsoft.com/office/drawing/2014/main" id="{C19E2BB7-7B7F-834C-9CF8-EB8F22A3A11E}"/>
              </a:ext>
            </a:extLst>
          </p:cNvPr>
          <p:cNvSpPr txBox="1"/>
          <p:nvPr/>
        </p:nvSpPr>
        <p:spPr>
          <a:xfrm>
            <a:off x="5786966" y="1385577"/>
            <a:ext cx="297272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Model is powerful.</a:t>
            </a:r>
          </a:p>
        </p:txBody>
      </p:sp>
    </p:spTree>
    <p:extLst>
      <p:ext uri="{BB962C8B-B14F-4D97-AF65-F5344CB8AC3E}">
        <p14:creationId xmlns:p14="http://schemas.microsoft.com/office/powerpoint/2010/main" val="490263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VGG16 Finetuned on Fashion Products Data</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8</a:t>
            </a:fld>
            <a:endParaRPr lang="zh-CN" altLang="en-US" dirty="0"/>
          </a:p>
        </p:txBody>
      </p:sp>
      <p:sp>
        <p:nvSpPr>
          <p:cNvPr id="5" name="Rectangle 4">
            <a:extLst>
              <a:ext uri="{FF2B5EF4-FFF2-40B4-BE49-F238E27FC236}">
                <a16:creationId xmlns:a16="http://schemas.microsoft.com/office/drawing/2014/main" id="{4A2C9C48-1BDC-AA41-AF97-168FCBCC0743}"/>
              </a:ext>
            </a:extLst>
          </p:cNvPr>
          <p:cNvSpPr/>
          <p:nvPr/>
        </p:nvSpPr>
        <p:spPr>
          <a:xfrm>
            <a:off x="968981" y="1640929"/>
            <a:ext cx="3698448" cy="2031325"/>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Choose five classes out of 143 classes</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Backpacks: 724</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Belts: 813</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Briefs: 849</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Casual Shoes: 1000</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Flip Flops: 914</a:t>
            </a:r>
          </a:p>
        </p:txBody>
      </p:sp>
      <p:pic>
        <p:nvPicPr>
          <p:cNvPr id="10" name="Picture 9" descr="A close up of a footwear&#10;&#10;Description automatically generated">
            <a:extLst>
              <a:ext uri="{FF2B5EF4-FFF2-40B4-BE49-F238E27FC236}">
                <a16:creationId xmlns:a16="http://schemas.microsoft.com/office/drawing/2014/main" id="{81F9F2CA-2D43-6742-A867-283EB64E6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085" y="3880479"/>
            <a:ext cx="1289205" cy="1718940"/>
          </a:xfrm>
          <a:prstGeom prst="rect">
            <a:avLst/>
          </a:prstGeom>
        </p:spPr>
      </p:pic>
      <p:pic>
        <p:nvPicPr>
          <p:cNvPr id="14" name="Picture 13" descr="A pair of shoes&#10;&#10;Description automatically generated">
            <a:extLst>
              <a:ext uri="{FF2B5EF4-FFF2-40B4-BE49-F238E27FC236}">
                <a16:creationId xmlns:a16="http://schemas.microsoft.com/office/drawing/2014/main" id="{583EBA86-7EE6-FB47-A4DD-EA92FFF1F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722" y="3961776"/>
            <a:ext cx="1233145" cy="1644193"/>
          </a:xfrm>
          <a:prstGeom prst="rect">
            <a:avLst/>
          </a:prstGeom>
        </p:spPr>
      </p:pic>
      <p:pic>
        <p:nvPicPr>
          <p:cNvPr id="16" name="Picture 15" descr="A close up of a bag&#10;&#10;Description automatically generated">
            <a:extLst>
              <a:ext uri="{FF2B5EF4-FFF2-40B4-BE49-F238E27FC236}">
                <a16:creationId xmlns:a16="http://schemas.microsoft.com/office/drawing/2014/main" id="{E9457ADC-9A76-1F4B-8347-6FE0EC1AA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4" y="4052285"/>
            <a:ext cx="1097385" cy="1463180"/>
          </a:xfrm>
          <a:prstGeom prst="rect">
            <a:avLst/>
          </a:prstGeom>
        </p:spPr>
      </p:pic>
      <p:pic>
        <p:nvPicPr>
          <p:cNvPr id="18" name="Picture 17" descr="A close up of a belt&#10;&#10;Description automatically generated">
            <a:extLst>
              <a:ext uri="{FF2B5EF4-FFF2-40B4-BE49-F238E27FC236}">
                <a16:creationId xmlns:a16="http://schemas.microsoft.com/office/drawing/2014/main" id="{380DC339-49D4-2645-9B45-0C3402E46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3757" y="4123660"/>
            <a:ext cx="990321" cy="1320429"/>
          </a:xfrm>
          <a:prstGeom prst="rect">
            <a:avLst/>
          </a:prstGeom>
        </p:spPr>
      </p:pic>
      <p:pic>
        <p:nvPicPr>
          <p:cNvPr id="20" name="Picture 19">
            <a:extLst>
              <a:ext uri="{FF2B5EF4-FFF2-40B4-BE49-F238E27FC236}">
                <a16:creationId xmlns:a16="http://schemas.microsoft.com/office/drawing/2014/main" id="{1DEFBF5A-D8F4-0447-B4F9-51AA98538C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205" y="4123659"/>
            <a:ext cx="990322" cy="1320429"/>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CAB29E34-4D67-3E45-8253-94DEADF2C7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2510" y="2034823"/>
            <a:ext cx="4422230" cy="3316672"/>
          </a:xfrm>
          <a:prstGeom prst="rect">
            <a:avLst/>
          </a:prstGeom>
        </p:spPr>
      </p:pic>
      <p:sp>
        <p:nvSpPr>
          <p:cNvPr id="23" name="Rectangle 22">
            <a:extLst>
              <a:ext uri="{FF2B5EF4-FFF2-40B4-BE49-F238E27FC236}">
                <a16:creationId xmlns:a16="http://schemas.microsoft.com/office/drawing/2014/main" id="{E82603EC-85F6-2D4C-81A1-12417A871DE0}"/>
              </a:ext>
            </a:extLst>
          </p:cNvPr>
          <p:cNvSpPr/>
          <p:nvPr/>
        </p:nvSpPr>
        <p:spPr>
          <a:xfrm>
            <a:off x="6972004" y="1548336"/>
            <a:ext cx="309353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The model has a high accuracy.</a:t>
            </a:r>
            <a:endParaRPr lang="en-US" dirty="0"/>
          </a:p>
        </p:txBody>
      </p:sp>
    </p:spTree>
    <p:extLst>
      <p:ext uri="{BB962C8B-B14F-4D97-AF65-F5344CB8AC3E}">
        <p14:creationId xmlns:p14="http://schemas.microsoft.com/office/powerpoint/2010/main" val="1484976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49595" y="2770195"/>
            <a:ext cx="5419185" cy="591745"/>
          </a:xfrm>
        </p:spPr>
        <p:txBody>
          <a:bodyPr>
            <a:normAutofit/>
          </a:bodyPr>
          <a:lstStyle/>
          <a:p>
            <a:r>
              <a:rPr lang="en-US" altLang="zh-CN" sz="3600" dirty="0">
                <a:latin typeface="Times New Roman" panose="02020603050405020304" pitchFamily="18" charset="0"/>
                <a:cs typeface="Times New Roman" panose="02020603050405020304" pitchFamily="18" charset="0"/>
              </a:rPr>
              <a:t>Three Methods</a:t>
            </a:r>
            <a:endParaRPr lang="zh-CN" altLang="en-US" sz="36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03</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6999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adb7b82f-fffe-4569-b84a-2f8768b349b1"/>
</p:tagLst>
</file>

<file path=ppt/tags/tag2.xml><?xml version="1.0" encoding="utf-8"?>
<p:tagLst xmlns:a="http://schemas.openxmlformats.org/drawingml/2006/main" xmlns:r="http://schemas.openxmlformats.org/officeDocument/2006/relationships" xmlns:p="http://schemas.openxmlformats.org/presentationml/2006/main">
  <p:tag name="ISLIDE.DIAGRAM" val="e418bd0d-ef37-4f33-8101-40ac10f121f6"/>
</p:tagLst>
</file>

<file path=ppt/theme/theme1.xml><?xml version="1.0" encoding="utf-8"?>
<a:theme xmlns:a="http://schemas.openxmlformats.org/drawingml/2006/main" name="主题5">
  <a:themeElements>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2.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3.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8407</TotalTime>
  <Words>1292</Words>
  <Application>Microsoft Macintosh PowerPoint</Application>
  <PresentationFormat>Widescreen</PresentationFormat>
  <Paragraphs>266</Paragraphs>
  <Slides>33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微软雅黑</vt:lpstr>
      <vt:lpstr>Segoe UI Light</vt:lpstr>
      <vt:lpstr>apple color emoji</vt:lpstr>
      <vt:lpstr>Arial</vt:lpstr>
      <vt:lpstr>Calibri</vt:lpstr>
      <vt:lpstr>helvetica neue</vt:lpstr>
      <vt:lpstr>Impact</vt:lpstr>
      <vt:lpstr>Times New Roman</vt:lpstr>
      <vt:lpstr>主题5</vt:lpstr>
      <vt:lpstr>OfficePLUS</vt:lpstr>
      <vt:lpstr>Comparison of Interpretability Techniques</vt:lpstr>
      <vt:lpstr>PowerPoint Presentation</vt:lpstr>
      <vt:lpstr>Problem Statement</vt:lpstr>
      <vt:lpstr>Here comes the problem</vt:lpstr>
      <vt:lpstr>Let’s narrow down the problem</vt:lpstr>
      <vt:lpstr>Two Models</vt:lpstr>
      <vt:lpstr>One CNN Model</vt:lpstr>
      <vt:lpstr>VGG16 Finetuned on Fashion Products Data</vt:lpstr>
      <vt:lpstr>Three Methods</vt:lpstr>
      <vt:lpstr>DeepLIFT (Deep Learning Important FeaTures)</vt:lpstr>
      <vt:lpstr>DeepLIFT explains handwritten digits </vt:lpstr>
      <vt:lpstr>DeepLIFT explains casual shoes &amp; flip flops </vt:lpstr>
      <vt:lpstr>SHAP</vt:lpstr>
      <vt:lpstr>SHAP</vt:lpstr>
      <vt:lpstr>SHAP</vt:lpstr>
      <vt:lpstr>DeepExplainer explains handwritten digits</vt:lpstr>
      <vt:lpstr>GradientExplainer explains handwritten digits</vt:lpstr>
      <vt:lpstr>KernelExplainer explains handwritten digits</vt:lpstr>
      <vt:lpstr>DeepExplainer explains flip flops</vt:lpstr>
      <vt:lpstr>DeepExplainer explains casual shoes</vt:lpstr>
      <vt:lpstr>GradientExplainer explains flip flops</vt:lpstr>
      <vt:lpstr>GradientExplainer explains casual shoes</vt:lpstr>
      <vt:lpstr>KernelExplainer explains casual shoes &amp; flip flops </vt:lpstr>
      <vt:lpstr>LIME</vt:lpstr>
      <vt:lpstr>LIME</vt:lpstr>
      <vt:lpstr>LIME explains handwritten digits</vt:lpstr>
      <vt:lpstr>LIME explains casual shoes &amp; flip flops </vt:lpstr>
      <vt:lpstr>Comparison</vt:lpstr>
      <vt:lpstr>Handwritten Digits</vt:lpstr>
      <vt:lpstr>Flip Flops</vt:lpstr>
      <vt:lpstr>Casual Shoes</vt:lpstr>
      <vt:lpstr>Reference</vt:lpstr>
      <vt:lpstr>Thanks for your listening</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Liu, Ya</cp:lastModifiedBy>
  <cp:revision>257</cp:revision>
  <cp:lastPrinted>2018-01-28T16:00:00Z</cp:lastPrinted>
  <dcterms:created xsi:type="dcterms:W3CDTF">2018-01-28T16:00:00Z</dcterms:created>
  <dcterms:modified xsi:type="dcterms:W3CDTF">2020-11-25T20:13:01Z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2018-10-31T09:09:59.6749058Z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